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4092" r:id="rId1"/>
  </p:sldMasterIdLst>
  <p:notesMasterIdLst>
    <p:notesMasterId r:id="rId4"/>
  </p:notesMasterIdLst>
  <p:handoutMasterIdLst>
    <p:handoutMasterId r:id="rId5"/>
  </p:handoutMasterIdLst>
  <p:sldIdLst>
    <p:sldId id="632" r:id="rId2"/>
    <p:sldId id="633" r:id="rId3"/>
  </p:sldIdLst>
  <p:sldSz cx="9144000" cy="6858000" type="screen4x3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66FF33"/>
    <a:srgbClr val="000066"/>
    <a:srgbClr val="FF0000"/>
    <a:srgbClr val="6600CC"/>
    <a:srgbClr val="D60093"/>
    <a:srgbClr val="00FF00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75" autoAdjust="0"/>
    <p:restoredTop sz="71043" autoAdjust="0"/>
  </p:normalViewPr>
  <p:slideViewPr>
    <p:cSldViewPr>
      <p:cViewPr varScale="1">
        <p:scale>
          <a:sx n="81" d="100"/>
          <a:sy n="81" d="100"/>
        </p:scale>
        <p:origin x="228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772"/>
    </p:cViewPr>
  </p:outlineViewPr>
  <p:notesTextViewPr>
    <p:cViewPr>
      <p:scale>
        <a:sx n="300" d="100"/>
        <a:sy n="3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25" d="100"/>
          <a:sy n="125" d="100"/>
        </p:scale>
        <p:origin x="3030" y="-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96" tIns="45899" rIns="91796" bIns="45899" numCol="1" anchor="t" anchorCtr="0" compatLnSpc="1">
            <a:prstTxWarp prst="textNoShape">
              <a:avLst/>
            </a:prstTxWarp>
          </a:bodyPr>
          <a:lstStyle>
            <a:lvl1pPr defTabSz="919024" eaLnBrk="1" hangingPunct="1"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450" y="0"/>
            <a:ext cx="29511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96" tIns="45899" rIns="91796" bIns="45899" numCol="1" anchor="t" anchorCtr="0" compatLnSpc="1">
            <a:prstTxWarp prst="textNoShape">
              <a:avLst/>
            </a:prstTxWarp>
          </a:bodyPr>
          <a:lstStyle>
            <a:lvl1pPr algn="r" defTabSz="919024" eaLnBrk="1" hangingPunct="1"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96" tIns="45899" rIns="91796" bIns="45899" numCol="1" anchor="b" anchorCtr="0" compatLnSpc="1">
            <a:prstTxWarp prst="textNoShape">
              <a:avLst/>
            </a:prstTxWarp>
          </a:bodyPr>
          <a:lstStyle>
            <a:lvl1pPr defTabSz="919024" eaLnBrk="1" hangingPunct="1"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450" y="9440863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96" tIns="45899" rIns="91796" bIns="45899" numCol="1" anchor="b" anchorCtr="0" compatLnSpc="1">
            <a:prstTxWarp prst="textNoShape">
              <a:avLst/>
            </a:prstTxWarp>
          </a:bodyPr>
          <a:lstStyle>
            <a:lvl1pPr algn="r" defTabSz="919024" eaLnBrk="1" hangingPunct="1"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5A36685-A95A-473D-B35F-E25E1505D16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2" rIns="91427" bIns="45712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28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2" rIns="91427" bIns="45712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8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21225"/>
            <a:ext cx="5448300" cy="447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2" rIns="91427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328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2" rIns="91427" bIns="45712" numCol="1" anchor="b" anchorCtr="0" compatLnSpc="1">
            <a:prstTxWarp prst="textNoShape">
              <a:avLst/>
            </a:prstTxWarp>
          </a:bodyPr>
          <a:lstStyle>
            <a:lvl1pPr eaLnBrk="1" hangingPunct="1"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28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2" rIns="91427" bIns="45712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2883F75-9E88-4EED-9A5E-22E88DA41B5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83F75-9E88-4EED-9A5E-22E88DA41B5F}" type="slidenum">
              <a:rPr lang="en-US" altLang="ja-JP" smtClean="0"/>
              <a:pPr>
                <a:defRPr/>
              </a:pPr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92412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76714-C1D1-41D8-BEAE-3F245E9F22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0945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8D3731-B506-4F82-A665-3B0A8977534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77785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A56225-A072-4E1E-98EE-2F94C3EBCCC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01144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6884B7-E2F7-4311-A5E1-F606E9CF715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65797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17DAAB-F5DC-480D-926D-1729866727C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225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B061B-9B25-45D8-9933-7B244C45F5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6962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87234-2E54-46FB-AFFB-0DD1732601C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22110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C2FCF-8DA0-4441-B4A4-BDBEBEA955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74153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5A824-E2BB-46E1-90C4-C78057112B6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83266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84C04-259F-4D5F-8D52-134BED9F663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18301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9F494-F5EB-4A72-9016-01332A1CCCC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03857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E0AE9859-A375-4252-A1ED-9DC0EF87C58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00763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2780928"/>
            <a:ext cx="8605838" cy="1441450"/>
          </a:xfrm>
          <a:solidFill>
            <a:srgbClr val="FFFF99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ja-JP" altLang="en-US" sz="4000" b="1" dirty="0">
                <a:solidFill>
                  <a:srgbClr val="0000FF"/>
                </a:solidFill>
                <a:ea typeface="HG丸ｺﾞｼｯｸM-PRO" panose="020F0600000000000000" pitchFamily="50" charset="-128"/>
              </a:rPr>
              <a:t>７）協議会の今後の進め方について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7667625" y="260350"/>
            <a:ext cx="1296988" cy="433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rIns="18000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HG丸ｺﾞｼｯｸM-PRO" panose="020F0600000000000000" pitchFamily="50" charset="-128"/>
              </a:rPr>
              <a:t>資料</a:t>
            </a:r>
            <a:r>
              <a:rPr kumimoji="1" lang="en-US" altLang="ja-JP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HG丸ｺﾞｼｯｸM-PRO" panose="020F0600000000000000" pitchFamily="50" charset="-128"/>
              </a:rPr>
              <a:t>―</a:t>
            </a:r>
            <a:r>
              <a:rPr kumimoji="1" lang="ja-JP" alt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HG丸ｺﾞｼｯｸM-PRO" panose="020F0600000000000000" pitchFamily="50" charset="-128"/>
              </a:rPr>
              <a:t>７</a:t>
            </a:r>
          </a:p>
        </p:txBody>
      </p:sp>
    </p:spTree>
    <p:extLst>
      <p:ext uri="{BB962C8B-B14F-4D97-AF65-F5344CB8AC3E}">
        <p14:creationId xmlns:p14="http://schemas.microsoft.com/office/powerpoint/2010/main" val="3166120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4529138" y="2446338"/>
            <a:ext cx="4524375" cy="431958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3075" name="Rectangle 2"/>
          <p:cNvSpPr txBox="1">
            <a:spLocks noChangeArrowheads="1"/>
          </p:cNvSpPr>
          <p:nvPr/>
        </p:nvSpPr>
        <p:spPr bwMode="auto">
          <a:xfrm>
            <a:off x="-1588" y="14288"/>
            <a:ext cx="7978776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5" rIns="91429" bIns="45715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336699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長崎県管理河川流域減災対策協議会の進め方</a:t>
            </a:r>
          </a:p>
        </p:txBody>
      </p:sp>
      <p:sp>
        <p:nvSpPr>
          <p:cNvPr id="3076" name="テキスト ボックス 17"/>
          <p:cNvSpPr txBox="1">
            <a:spLocks noChangeArrowheads="1"/>
          </p:cNvSpPr>
          <p:nvPr/>
        </p:nvSpPr>
        <p:spPr bwMode="auto">
          <a:xfrm>
            <a:off x="4564063" y="900113"/>
            <a:ext cx="42672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・各市町長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・長崎県　各振興局建設部長（上五島支所建設部長）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・長崎県　危機管理課長、河川課長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（オブザーバー）</a:t>
            </a:r>
            <a:endParaRPr kumimoji="1" lang="en-US" altLang="ja-JP" sz="13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　・気象庁　長崎地方気象台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　・国土交通省　長崎河川国道事務所</a:t>
            </a:r>
          </a:p>
        </p:txBody>
      </p:sp>
      <p:sp>
        <p:nvSpPr>
          <p:cNvPr id="3077" name="テキスト ボックス 18"/>
          <p:cNvSpPr txBox="1">
            <a:spLocks noChangeArrowheads="1"/>
          </p:cNvSpPr>
          <p:nvPr/>
        </p:nvSpPr>
        <p:spPr bwMode="auto">
          <a:xfrm>
            <a:off x="80963" y="1103313"/>
            <a:ext cx="4356100" cy="566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◆</a:t>
            </a: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現状の水害リスク情報や取組状況の共有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16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①情報伝達、避難勧告等に関する事項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　　・河川管理者からの情報提供等の内容、タイミング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　　・避難勧告等の発令基準など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16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②水防に関する事項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　　・河川水位等に係る情報提供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　　・河川の巡視情報など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16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③はん濫水の排水、施設運用等に関する事項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　　・排水施設、排水資機材の操作・運用など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16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④河川管理施設の整備に関する事項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　　・現状の整備状況及び今後の整備内容など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◆「地域の取組方針」の作成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　①現状の取組状況の集約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　②「減災のための目標」として、概ね</a:t>
            </a:r>
            <a:r>
              <a:rPr kumimoji="1" lang="en-US" altLang="ja-JP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5</a:t>
            </a:r>
            <a:r>
              <a:rPr kumimoji="1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年間で達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　　 成すべき避難、水防、排水等に関する目標及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　　　</a:t>
            </a:r>
            <a:r>
              <a:rPr kumimoji="1" lang="ja-JP" alt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び</a:t>
            </a:r>
            <a:r>
              <a:rPr kumimoji="1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rPr>
              <a:t>具体的な事項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52388" y="814388"/>
            <a:ext cx="4384675" cy="595153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2388" y="604838"/>
            <a:ext cx="3440112" cy="338137"/>
          </a:xfrm>
          <a:prstGeom prst="rect">
            <a:avLst/>
          </a:prstGeom>
          <a:solidFill>
            <a:srgbClr val="FFFF00"/>
          </a:solidFill>
          <a:ln w="25400">
            <a:solidFill>
              <a:schemeClr val="accent1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</a:rPr>
              <a:t>協議会における主な実施事項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4538663" y="776288"/>
            <a:ext cx="4476750" cy="141605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529138" y="592138"/>
            <a:ext cx="3221037" cy="338137"/>
          </a:xfrm>
          <a:prstGeom prst="rect">
            <a:avLst/>
          </a:prstGeom>
          <a:solidFill>
            <a:srgbClr val="FFFF00"/>
          </a:solidFill>
          <a:ln w="25400">
            <a:solidFill>
              <a:schemeClr val="accent1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</a:rPr>
              <a:t>協議会の構成員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29138" y="2276475"/>
            <a:ext cx="3221037" cy="339725"/>
          </a:xfrm>
          <a:prstGeom prst="rect">
            <a:avLst/>
          </a:prstGeom>
          <a:solidFill>
            <a:srgbClr val="FFFF00"/>
          </a:solidFill>
          <a:ln w="25400">
            <a:solidFill>
              <a:schemeClr val="accent1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</a:rPr>
              <a:t>協議会のスケジュール</a:t>
            </a:r>
          </a:p>
        </p:txBody>
      </p:sp>
      <p:sp>
        <p:nvSpPr>
          <p:cNvPr id="3083" name="AutoShape 14"/>
          <p:cNvSpPr>
            <a:spLocks noChangeAspect="1" noChangeArrowheads="1" noTextEdit="1"/>
          </p:cNvSpPr>
          <p:nvPr/>
        </p:nvSpPr>
        <p:spPr bwMode="auto">
          <a:xfrm>
            <a:off x="4584700" y="2657475"/>
            <a:ext cx="4437063" cy="401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084" name="Rectangle 16"/>
          <p:cNvSpPr>
            <a:spLocks noChangeArrowheads="1"/>
          </p:cNvSpPr>
          <p:nvPr/>
        </p:nvSpPr>
        <p:spPr bwMode="auto">
          <a:xfrm>
            <a:off x="5407025" y="2717800"/>
            <a:ext cx="27940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時期</a:t>
            </a: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085" name="Rectangle 17"/>
          <p:cNvSpPr>
            <a:spLocks noChangeArrowheads="1"/>
          </p:cNvSpPr>
          <p:nvPr/>
        </p:nvSpPr>
        <p:spPr bwMode="auto">
          <a:xfrm>
            <a:off x="7532960" y="2717800"/>
            <a:ext cx="27940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内容</a:t>
            </a: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086" name="Rectangle 18"/>
          <p:cNvSpPr>
            <a:spLocks noChangeArrowheads="1"/>
          </p:cNvSpPr>
          <p:nvPr/>
        </p:nvSpPr>
        <p:spPr bwMode="auto">
          <a:xfrm>
            <a:off x="4605338" y="3051175"/>
            <a:ext cx="4254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H29.2.6</a:t>
            </a:r>
            <a:endParaRPr kumimoji="1" lang="en-US" altLang="ja-JP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087" name="Rectangle 19"/>
          <p:cNvSpPr>
            <a:spLocks noChangeArrowheads="1"/>
          </p:cNvSpPr>
          <p:nvPr/>
        </p:nvSpPr>
        <p:spPr bwMode="auto">
          <a:xfrm>
            <a:off x="6535738" y="3051175"/>
            <a:ext cx="564257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●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準備会</a:t>
            </a: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088" name="Rectangle 20"/>
          <p:cNvSpPr>
            <a:spLocks noChangeArrowheads="1"/>
          </p:cNvSpPr>
          <p:nvPr/>
        </p:nvSpPr>
        <p:spPr bwMode="auto">
          <a:xfrm>
            <a:off x="4605338" y="3486150"/>
            <a:ext cx="81280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H29.2</a:t>
            </a:r>
            <a:r>
              <a:rPr kumimoji="1" lang="ja-JP" altLang="en-US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～Ｈ</a:t>
            </a:r>
            <a:r>
              <a:rPr kumimoji="1" lang="en-US" altLang="ja-JP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29.4</a:t>
            </a:r>
            <a:endParaRPr kumimoji="1" lang="en-US" altLang="ja-JP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089" name="Rectangle 21"/>
          <p:cNvSpPr>
            <a:spLocks noChangeArrowheads="1"/>
          </p:cNvSpPr>
          <p:nvPr/>
        </p:nvSpPr>
        <p:spPr bwMode="auto">
          <a:xfrm>
            <a:off x="6535738" y="3486150"/>
            <a:ext cx="157480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●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意見聞き取り（メール等）</a:t>
            </a: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090" name="Rectangle 22"/>
          <p:cNvSpPr>
            <a:spLocks noChangeArrowheads="1"/>
          </p:cNvSpPr>
          <p:nvPr/>
        </p:nvSpPr>
        <p:spPr bwMode="auto">
          <a:xfrm>
            <a:off x="4605337" y="3907795"/>
            <a:ext cx="471283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H28.523</a:t>
            </a: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091" name="Rectangle 23"/>
          <p:cNvSpPr>
            <a:spLocks noChangeArrowheads="1"/>
          </p:cNvSpPr>
          <p:nvPr/>
        </p:nvSpPr>
        <p:spPr bwMode="auto">
          <a:xfrm>
            <a:off x="6535738" y="3921125"/>
            <a:ext cx="9334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●</a:t>
            </a:r>
            <a:r>
              <a:rPr kumimoji="1" lang="ja-JP" altLang="en-US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第１回幹事会</a:t>
            </a: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092" name="Rectangle 24"/>
          <p:cNvSpPr>
            <a:spLocks noChangeArrowheads="1"/>
          </p:cNvSpPr>
          <p:nvPr/>
        </p:nvSpPr>
        <p:spPr bwMode="auto">
          <a:xfrm>
            <a:off x="4605338" y="4525963"/>
            <a:ext cx="33021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H29.6</a:t>
            </a: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094" name="Rectangle 26"/>
          <p:cNvSpPr>
            <a:spLocks noChangeArrowheads="1"/>
          </p:cNvSpPr>
          <p:nvPr/>
        </p:nvSpPr>
        <p:spPr bwMode="auto">
          <a:xfrm>
            <a:off x="6516216" y="4309065"/>
            <a:ext cx="111569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●第１回協議会</a:t>
            </a: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095" name="Rectangle 28"/>
          <p:cNvSpPr>
            <a:spLocks noChangeArrowheads="1"/>
          </p:cNvSpPr>
          <p:nvPr/>
        </p:nvSpPr>
        <p:spPr bwMode="auto">
          <a:xfrm>
            <a:off x="6535738" y="4505325"/>
            <a:ext cx="2328862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・現状の水害リスクの情報、取り組み状況の共有</a:t>
            </a: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096" name="Rectangle 29"/>
          <p:cNvSpPr>
            <a:spLocks noChangeArrowheads="1"/>
          </p:cNvSpPr>
          <p:nvPr/>
        </p:nvSpPr>
        <p:spPr bwMode="auto">
          <a:xfrm>
            <a:off x="6535738" y="4633913"/>
            <a:ext cx="1200650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・減災のための目標提案</a:t>
            </a: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097" name="Rectangle 30"/>
          <p:cNvSpPr>
            <a:spLocks noChangeArrowheads="1"/>
          </p:cNvSpPr>
          <p:nvPr/>
        </p:nvSpPr>
        <p:spPr bwMode="auto">
          <a:xfrm>
            <a:off x="6535738" y="4762500"/>
            <a:ext cx="741362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・進め方の確認</a:t>
            </a: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098" name="Rectangle 31"/>
          <p:cNvSpPr>
            <a:spLocks noChangeArrowheads="1"/>
          </p:cNvSpPr>
          <p:nvPr/>
        </p:nvSpPr>
        <p:spPr bwMode="auto">
          <a:xfrm>
            <a:off x="4605338" y="5760318"/>
            <a:ext cx="512961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H29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</a:t>
            </a:r>
            <a:endParaRPr kumimoji="1" lang="en-US" altLang="ja-JP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099" name="Rectangle 32"/>
          <p:cNvSpPr>
            <a:spLocks noChangeArrowheads="1"/>
          </p:cNvSpPr>
          <p:nvPr/>
        </p:nvSpPr>
        <p:spPr bwMode="auto">
          <a:xfrm>
            <a:off x="6535738" y="5630143"/>
            <a:ext cx="9334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●</a:t>
            </a:r>
            <a:r>
              <a:rPr kumimoji="1" lang="ja-JP" altLang="en-US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第２回幹事会</a:t>
            </a: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00" name="Rectangle 33"/>
          <p:cNvSpPr>
            <a:spLocks noChangeArrowheads="1"/>
          </p:cNvSpPr>
          <p:nvPr/>
        </p:nvSpPr>
        <p:spPr bwMode="auto">
          <a:xfrm>
            <a:off x="6535738" y="5793655"/>
            <a:ext cx="1589087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・具体的な取組の列挙・役割分担</a:t>
            </a: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01" name="Rectangle 34"/>
          <p:cNvSpPr>
            <a:spLocks noChangeArrowheads="1"/>
          </p:cNvSpPr>
          <p:nvPr/>
        </p:nvSpPr>
        <p:spPr bwMode="auto">
          <a:xfrm>
            <a:off x="6535738" y="5922243"/>
            <a:ext cx="8191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・５年間の進め方</a:t>
            </a: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02" name="Rectangle 35"/>
          <p:cNvSpPr>
            <a:spLocks noChangeArrowheads="1"/>
          </p:cNvSpPr>
          <p:nvPr/>
        </p:nvSpPr>
        <p:spPr bwMode="auto">
          <a:xfrm>
            <a:off x="4605338" y="6357218"/>
            <a:ext cx="512961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H29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</a:t>
            </a:r>
            <a:endParaRPr kumimoji="1" lang="en-US" altLang="ja-JP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03" name="Rectangle 36"/>
          <p:cNvSpPr>
            <a:spLocks noChangeArrowheads="1"/>
          </p:cNvSpPr>
          <p:nvPr/>
        </p:nvSpPr>
        <p:spPr bwMode="auto">
          <a:xfrm>
            <a:off x="6527800" y="6228630"/>
            <a:ext cx="1103313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3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●</a:t>
            </a:r>
            <a:r>
              <a:rPr kumimoji="1" lang="ja-JP" altLang="en-US" sz="13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第２回協議会</a:t>
            </a:r>
            <a:endParaRPr kumimoji="1" lang="ja-JP" altLang="en-US" sz="13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04" name="Rectangle 37"/>
          <p:cNvSpPr>
            <a:spLocks noChangeArrowheads="1"/>
          </p:cNvSpPr>
          <p:nvPr/>
        </p:nvSpPr>
        <p:spPr bwMode="auto">
          <a:xfrm>
            <a:off x="6527800" y="6425480"/>
            <a:ext cx="8572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・取組方針の策定</a:t>
            </a: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05" name="Rectangle 38"/>
          <p:cNvSpPr>
            <a:spLocks noChangeArrowheads="1"/>
          </p:cNvSpPr>
          <p:nvPr/>
        </p:nvSpPr>
        <p:spPr bwMode="auto">
          <a:xfrm>
            <a:off x="6527800" y="6520730"/>
            <a:ext cx="15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ja-JP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06" name="Rectangle 39"/>
          <p:cNvSpPr>
            <a:spLocks noChangeArrowheads="1"/>
          </p:cNvSpPr>
          <p:nvPr/>
        </p:nvSpPr>
        <p:spPr bwMode="auto">
          <a:xfrm>
            <a:off x="4605338" y="6359525"/>
            <a:ext cx="158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ja-JP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07" name="Rectangle 40"/>
          <p:cNvSpPr>
            <a:spLocks noChangeArrowheads="1"/>
          </p:cNvSpPr>
          <p:nvPr/>
        </p:nvSpPr>
        <p:spPr bwMode="auto">
          <a:xfrm>
            <a:off x="6535738" y="6305550"/>
            <a:ext cx="158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ja-JP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08" name="Rectangle 41"/>
          <p:cNvSpPr>
            <a:spLocks noChangeArrowheads="1"/>
          </p:cNvSpPr>
          <p:nvPr/>
        </p:nvSpPr>
        <p:spPr bwMode="auto">
          <a:xfrm>
            <a:off x="6678613" y="6284913"/>
            <a:ext cx="15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ja-JP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09" name="Rectangle 43"/>
          <p:cNvSpPr>
            <a:spLocks noChangeArrowheads="1"/>
          </p:cNvSpPr>
          <p:nvPr/>
        </p:nvSpPr>
        <p:spPr bwMode="auto">
          <a:xfrm>
            <a:off x="6535738" y="6467475"/>
            <a:ext cx="158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ja-JP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10" name="Line 44"/>
          <p:cNvSpPr>
            <a:spLocks noChangeShapeType="1"/>
          </p:cNvSpPr>
          <p:nvPr/>
        </p:nvSpPr>
        <p:spPr bwMode="auto">
          <a:xfrm flipV="1">
            <a:off x="4578350" y="2663825"/>
            <a:ext cx="1588" cy="1588"/>
          </a:xfrm>
          <a:prstGeom prst="line">
            <a:avLst/>
          </a:prstGeom>
          <a:noFill/>
          <a:ln w="0">
            <a:solidFill>
              <a:srgbClr val="DADC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111" name="Rectangle 45"/>
          <p:cNvSpPr>
            <a:spLocks noChangeArrowheads="1"/>
          </p:cNvSpPr>
          <p:nvPr/>
        </p:nvSpPr>
        <p:spPr bwMode="auto">
          <a:xfrm>
            <a:off x="4578350" y="2657475"/>
            <a:ext cx="6350" cy="6350"/>
          </a:xfrm>
          <a:prstGeom prst="rect">
            <a:avLst/>
          </a:prstGeom>
          <a:solidFill>
            <a:srgbClr val="DADC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12" name="Line 46"/>
          <p:cNvSpPr>
            <a:spLocks noChangeShapeType="1"/>
          </p:cNvSpPr>
          <p:nvPr/>
        </p:nvSpPr>
        <p:spPr bwMode="auto">
          <a:xfrm flipV="1">
            <a:off x="6508750" y="2663825"/>
            <a:ext cx="1588" cy="1588"/>
          </a:xfrm>
          <a:prstGeom prst="line">
            <a:avLst/>
          </a:prstGeom>
          <a:noFill/>
          <a:ln w="0">
            <a:solidFill>
              <a:srgbClr val="DADC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113" name="Rectangle 47"/>
          <p:cNvSpPr>
            <a:spLocks noChangeArrowheads="1"/>
          </p:cNvSpPr>
          <p:nvPr/>
        </p:nvSpPr>
        <p:spPr bwMode="auto">
          <a:xfrm>
            <a:off x="6508750" y="2657475"/>
            <a:ext cx="6350" cy="6350"/>
          </a:xfrm>
          <a:prstGeom prst="rect">
            <a:avLst/>
          </a:prstGeom>
          <a:solidFill>
            <a:srgbClr val="DADC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15" name="Line 49"/>
          <p:cNvSpPr>
            <a:spLocks noChangeShapeType="1"/>
          </p:cNvSpPr>
          <p:nvPr/>
        </p:nvSpPr>
        <p:spPr bwMode="auto">
          <a:xfrm flipV="1">
            <a:off x="9009063" y="2663825"/>
            <a:ext cx="1587" cy="1588"/>
          </a:xfrm>
          <a:prstGeom prst="line">
            <a:avLst/>
          </a:prstGeom>
          <a:noFill/>
          <a:ln w="0">
            <a:solidFill>
              <a:srgbClr val="DADC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116" name="Rectangle 50"/>
          <p:cNvSpPr>
            <a:spLocks noChangeArrowheads="1"/>
          </p:cNvSpPr>
          <p:nvPr/>
        </p:nvSpPr>
        <p:spPr bwMode="auto">
          <a:xfrm>
            <a:off x="9009063" y="2657475"/>
            <a:ext cx="6350" cy="6350"/>
          </a:xfrm>
          <a:prstGeom prst="rect">
            <a:avLst/>
          </a:prstGeom>
          <a:solidFill>
            <a:srgbClr val="DADC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17" name="Line 51"/>
          <p:cNvSpPr>
            <a:spLocks noChangeShapeType="1"/>
          </p:cNvSpPr>
          <p:nvPr/>
        </p:nvSpPr>
        <p:spPr bwMode="auto">
          <a:xfrm>
            <a:off x="4584700" y="2894013"/>
            <a:ext cx="4416425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120" name="Rectangle 54"/>
          <p:cNvSpPr>
            <a:spLocks noChangeArrowheads="1"/>
          </p:cNvSpPr>
          <p:nvPr/>
        </p:nvSpPr>
        <p:spPr bwMode="auto">
          <a:xfrm>
            <a:off x="4584700" y="3328988"/>
            <a:ext cx="4416425" cy="793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22" name="Rectangle 56"/>
          <p:cNvSpPr>
            <a:spLocks noChangeArrowheads="1"/>
          </p:cNvSpPr>
          <p:nvPr/>
        </p:nvSpPr>
        <p:spPr bwMode="auto">
          <a:xfrm>
            <a:off x="4584700" y="3763963"/>
            <a:ext cx="4416425" cy="793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24" name="Rectangle 58"/>
          <p:cNvSpPr>
            <a:spLocks noChangeArrowheads="1"/>
          </p:cNvSpPr>
          <p:nvPr/>
        </p:nvSpPr>
        <p:spPr bwMode="auto">
          <a:xfrm>
            <a:off x="4584700" y="4198938"/>
            <a:ext cx="4416425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25" name="Line 59"/>
          <p:cNvSpPr>
            <a:spLocks noChangeShapeType="1"/>
          </p:cNvSpPr>
          <p:nvPr/>
        </p:nvSpPr>
        <p:spPr bwMode="auto">
          <a:xfrm>
            <a:off x="4584700" y="4988867"/>
            <a:ext cx="4416425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128" name="Rectangle 62"/>
          <p:cNvSpPr>
            <a:spLocks noChangeArrowheads="1"/>
          </p:cNvSpPr>
          <p:nvPr/>
        </p:nvSpPr>
        <p:spPr bwMode="auto">
          <a:xfrm>
            <a:off x="4584700" y="6120680"/>
            <a:ext cx="4416425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31" name="Rectangle 65"/>
          <p:cNvSpPr>
            <a:spLocks noChangeArrowheads="1"/>
          </p:cNvSpPr>
          <p:nvPr/>
        </p:nvSpPr>
        <p:spPr bwMode="auto">
          <a:xfrm flipH="1">
            <a:off x="4584699" y="2657475"/>
            <a:ext cx="4416425" cy="4021138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32" name="Line 66"/>
          <p:cNvSpPr>
            <a:spLocks noChangeShapeType="1"/>
          </p:cNvSpPr>
          <p:nvPr/>
        </p:nvSpPr>
        <p:spPr bwMode="auto">
          <a:xfrm>
            <a:off x="6372200" y="2670175"/>
            <a:ext cx="1588" cy="39941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136" name="Line 70"/>
          <p:cNvSpPr>
            <a:spLocks noChangeShapeType="1"/>
          </p:cNvSpPr>
          <p:nvPr/>
        </p:nvSpPr>
        <p:spPr bwMode="auto">
          <a:xfrm>
            <a:off x="4578350" y="6678613"/>
            <a:ext cx="1588" cy="1587"/>
          </a:xfrm>
          <a:prstGeom prst="line">
            <a:avLst/>
          </a:prstGeom>
          <a:noFill/>
          <a:ln w="0">
            <a:solidFill>
              <a:srgbClr val="DADC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137" name="Rectangle 71"/>
          <p:cNvSpPr>
            <a:spLocks noChangeArrowheads="1"/>
          </p:cNvSpPr>
          <p:nvPr/>
        </p:nvSpPr>
        <p:spPr bwMode="auto">
          <a:xfrm>
            <a:off x="4578350" y="6678613"/>
            <a:ext cx="6350" cy="6350"/>
          </a:xfrm>
          <a:prstGeom prst="rect">
            <a:avLst/>
          </a:prstGeom>
          <a:solidFill>
            <a:srgbClr val="DADC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38" name="Line 72"/>
          <p:cNvSpPr>
            <a:spLocks noChangeShapeType="1"/>
          </p:cNvSpPr>
          <p:nvPr/>
        </p:nvSpPr>
        <p:spPr bwMode="auto">
          <a:xfrm>
            <a:off x="6508750" y="6678613"/>
            <a:ext cx="1588" cy="1587"/>
          </a:xfrm>
          <a:prstGeom prst="line">
            <a:avLst/>
          </a:prstGeom>
          <a:noFill/>
          <a:ln w="0">
            <a:solidFill>
              <a:srgbClr val="DADC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139" name="Rectangle 73"/>
          <p:cNvSpPr>
            <a:spLocks noChangeArrowheads="1"/>
          </p:cNvSpPr>
          <p:nvPr/>
        </p:nvSpPr>
        <p:spPr bwMode="auto">
          <a:xfrm>
            <a:off x="6508750" y="6678613"/>
            <a:ext cx="6350" cy="6350"/>
          </a:xfrm>
          <a:prstGeom prst="rect">
            <a:avLst/>
          </a:prstGeom>
          <a:solidFill>
            <a:srgbClr val="DADC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40" name="Line 74"/>
          <p:cNvSpPr>
            <a:spLocks noChangeShapeType="1"/>
          </p:cNvSpPr>
          <p:nvPr/>
        </p:nvSpPr>
        <p:spPr bwMode="auto">
          <a:xfrm>
            <a:off x="9009063" y="6678613"/>
            <a:ext cx="1587" cy="1587"/>
          </a:xfrm>
          <a:prstGeom prst="line">
            <a:avLst/>
          </a:prstGeom>
          <a:noFill/>
          <a:ln w="0">
            <a:solidFill>
              <a:srgbClr val="DADC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141" name="Rectangle 75"/>
          <p:cNvSpPr>
            <a:spLocks noChangeArrowheads="1"/>
          </p:cNvSpPr>
          <p:nvPr/>
        </p:nvSpPr>
        <p:spPr bwMode="auto">
          <a:xfrm>
            <a:off x="9009063" y="6678613"/>
            <a:ext cx="6350" cy="6350"/>
          </a:xfrm>
          <a:prstGeom prst="rect">
            <a:avLst/>
          </a:prstGeom>
          <a:solidFill>
            <a:srgbClr val="DADC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42" name="Line 76"/>
          <p:cNvSpPr>
            <a:spLocks noChangeShapeType="1"/>
          </p:cNvSpPr>
          <p:nvPr/>
        </p:nvSpPr>
        <p:spPr bwMode="auto">
          <a:xfrm>
            <a:off x="9015413" y="2663825"/>
            <a:ext cx="1587" cy="1588"/>
          </a:xfrm>
          <a:prstGeom prst="line">
            <a:avLst/>
          </a:prstGeom>
          <a:noFill/>
          <a:ln w="0">
            <a:solidFill>
              <a:srgbClr val="DADC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143" name="Rectangle 77"/>
          <p:cNvSpPr>
            <a:spLocks noChangeArrowheads="1"/>
          </p:cNvSpPr>
          <p:nvPr/>
        </p:nvSpPr>
        <p:spPr bwMode="auto">
          <a:xfrm>
            <a:off x="9015413" y="2663825"/>
            <a:ext cx="6350" cy="6350"/>
          </a:xfrm>
          <a:prstGeom prst="rect">
            <a:avLst/>
          </a:prstGeom>
          <a:solidFill>
            <a:srgbClr val="DADC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44" name="Line 78"/>
          <p:cNvSpPr>
            <a:spLocks noChangeShapeType="1"/>
          </p:cNvSpPr>
          <p:nvPr/>
        </p:nvSpPr>
        <p:spPr bwMode="auto">
          <a:xfrm>
            <a:off x="9015413" y="2894013"/>
            <a:ext cx="1587" cy="1587"/>
          </a:xfrm>
          <a:prstGeom prst="line">
            <a:avLst/>
          </a:prstGeom>
          <a:noFill/>
          <a:ln w="0">
            <a:solidFill>
              <a:srgbClr val="DADC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145" name="Rectangle 79"/>
          <p:cNvSpPr>
            <a:spLocks noChangeArrowheads="1"/>
          </p:cNvSpPr>
          <p:nvPr/>
        </p:nvSpPr>
        <p:spPr bwMode="auto">
          <a:xfrm>
            <a:off x="9015413" y="2894013"/>
            <a:ext cx="6350" cy="7937"/>
          </a:xfrm>
          <a:prstGeom prst="rect">
            <a:avLst/>
          </a:prstGeom>
          <a:solidFill>
            <a:srgbClr val="DADC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46" name="Line 80"/>
          <p:cNvSpPr>
            <a:spLocks noChangeShapeType="1"/>
          </p:cNvSpPr>
          <p:nvPr/>
        </p:nvSpPr>
        <p:spPr bwMode="auto">
          <a:xfrm>
            <a:off x="9015413" y="3328988"/>
            <a:ext cx="1587" cy="1587"/>
          </a:xfrm>
          <a:prstGeom prst="line">
            <a:avLst/>
          </a:prstGeom>
          <a:noFill/>
          <a:ln w="0">
            <a:solidFill>
              <a:srgbClr val="DADC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147" name="Rectangle 81"/>
          <p:cNvSpPr>
            <a:spLocks noChangeArrowheads="1"/>
          </p:cNvSpPr>
          <p:nvPr/>
        </p:nvSpPr>
        <p:spPr bwMode="auto">
          <a:xfrm>
            <a:off x="9015413" y="3328988"/>
            <a:ext cx="6350" cy="7937"/>
          </a:xfrm>
          <a:prstGeom prst="rect">
            <a:avLst/>
          </a:prstGeom>
          <a:solidFill>
            <a:srgbClr val="DADC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48" name="Line 82"/>
          <p:cNvSpPr>
            <a:spLocks noChangeShapeType="1"/>
          </p:cNvSpPr>
          <p:nvPr/>
        </p:nvSpPr>
        <p:spPr bwMode="auto">
          <a:xfrm>
            <a:off x="9015413" y="3763963"/>
            <a:ext cx="1587" cy="1587"/>
          </a:xfrm>
          <a:prstGeom prst="line">
            <a:avLst/>
          </a:prstGeom>
          <a:noFill/>
          <a:ln w="0">
            <a:solidFill>
              <a:srgbClr val="DADC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149" name="Rectangle 83"/>
          <p:cNvSpPr>
            <a:spLocks noChangeArrowheads="1"/>
          </p:cNvSpPr>
          <p:nvPr/>
        </p:nvSpPr>
        <p:spPr bwMode="auto">
          <a:xfrm>
            <a:off x="9015413" y="3763963"/>
            <a:ext cx="6350" cy="7937"/>
          </a:xfrm>
          <a:prstGeom prst="rect">
            <a:avLst/>
          </a:prstGeom>
          <a:solidFill>
            <a:srgbClr val="DADC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50" name="Line 84"/>
          <p:cNvSpPr>
            <a:spLocks noChangeShapeType="1"/>
          </p:cNvSpPr>
          <p:nvPr/>
        </p:nvSpPr>
        <p:spPr bwMode="auto">
          <a:xfrm>
            <a:off x="9015413" y="4198938"/>
            <a:ext cx="1587" cy="1587"/>
          </a:xfrm>
          <a:prstGeom prst="line">
            <a:avLst/>
          </a:prstGeom>
          <a:noFill/>
          <a:ln w="0">
            <a:solidFill>
              <a:srgbClr val="DADC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151" name="Rectangle 85"/>
          <p:cNvSpPr>
            <a:spLocks noChangeArrowheads="1"/>
          </p:cNvSpPr>
          <p:nvPr/>
        </p:nvSpPr>
        <p:spPr bwMode="auto">
          <a:xfrm>
            <a:off x="9015413" y="4198938"/>
            <a:ext cx="6350" cy="6350"/>
          </a:xfrm>
          <a:prstGeom prst="rect">
            <a:avLst/>
          </a:prstGeom>
          <a:solidFill>
            <a:srgbClr val="DADC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52" name="Line 86"/>
          <p:cNvSpPr>
            <a:spLocks noChangeShapeType="1"/>
          </p:cNvSpPr>
          <p:nvPr/>
        </p:nvSpPr>
        <p:spPr bwMode="auto">
          <a:xfrm>
            <a:off x="9015413" y="5522193"/>
            <a:ext cx="1587" cy="1587"/>
          </a:xfrm>
          <a:prstGeom prst="line">
            <a:avLst/>
          </a:prstGeom>
          <a:noFill/>
          <a:ln w="0">
            <a:solidFill>
              <a:srgbClr val="DADC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153" name="Rectangle 87"/>
          <p:cNvSpPr>
            <a:spLocks noChangeArrowheads="1"/>
          </p:cNvSpPr>
          <p:nvPr/>
        </p:nvSpPr>
        <p:spPr bwMode="auto">
          <a:xfrm>
            <a:off x="9015413" y="5522193"/>
            <a:ext cx="6350" cy="6350"/>
          </a:xfrm>
          <a:prstGeom prst="rect">
            <a:avLst/>
          </a:prstGeom>
          <a:solidFill>
            <a:srgbClr val="DADC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54" name="Line 88"/>
          <p:cNvSpPr>
            <a:spLocks noChangeShapeType="1"/>
          </p:cNvSpPr>
          <p:nvPr/>
        </p:nvSpPr>
        <p:spPr bwMode="auto">
          <a:xfrm>
            <a:off x="9015413" y="6120680"/>
            <a:ext cx="1587" cy="1588"/>
          </a:xfrm>
          <a:prstGeom prst="line">
            <a:avLst/>
          </a:prstGeom>
          <a:noFill/>
          <a:ln w="0">
            <a:solidFill>
              <a:srgbClr val="DADC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155" name="Rectangle 89"/>
          <p:cNvSpPr>
            <a:spLocks noChangeArrowheads="1"/>
          </p:cNvSpPr>
          <p:nvPr/>
        </p:nvSpPr>
        <p:spPr bwMode="auto">
          <a:xfrm>
            <a:off x="9015413" y="6120680"/>
            <a:ext cx="6350" cy="6350"/>
          </a:xfrm>
          <a:prstGeom prst="rect">
            <a:avLst/>
          </a:prstGeom>
          <a:solidFill>
            <a:srgbClr val="DADC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56" name="Line 90"/>
          <p:cNvSpPr>
            <a:spLocks noChangeShapeType="1"/>
          </p:cNvSpPr>
          <p:nvPr/>
        </p:nvSpPr>
        <p:spPr bwMode="auto">
          <a:xfrm>
            <a:off x="9015413" y="6717580"/>
            <a:ext cx="1587" cy="1588"/>
          </a:xfrm>
          <a:prstGeom prst="line">
            <a:avLst/>
          </a:prstGeom>
          <a:noFill/>
          <a:ln w="0">
            <a:solidFill>
              <a:srgbClr val="DADC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157" name="Rectangle 91"/>
          <p:cNvSpPr>
            <a:spLocks noChangeArrowheads="1"/>
          </p:cNvSpPr>
          <p:nvPr/>
        </p:nvSpPr>
        <p:spPr bwMode="auto">
          <a:xfrm>
            <a:off x="9015413" y="6717580"/>
            <a:ext cx="6350" cy="6350"/>
          </a:xfrm>
          <a:prstGeom prst="rect">
            <a:avLst/>
          </a:prstGeom>
          <a:solidFill>
            <a:srgbClr val="DADC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58" name="Line 92"/>
          <p:cNvSpPr>
            <a:spLocks noChangeShapeType="1"/>
          </p:cNvSpPr>
          <p:nvPr/>
        </p:nvSpPr>
        <p:spPr bwMode="auto">
          <a:xfrm>
            <a:off x="9015413" y="6672263"/>
            <a:ext cx="1587" cy="1587"/>
          </a:xfrm>
          <a:prstGeom prst="line">
            <a:avLst/>
          </a:prstGeom>
          <a:noFill/>
          <a:ln w="0">
            <a:solidFill>
              <a:srgbClr val="DADC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159" name="Rectangle 93"/>
          <p:cNvSpPr>
            <a:spLocks noChangeArrowheads="1"/>
          </p:cNvSpPr>
          <p:nvPr/>
        </p:nvSpPr>
        <p:spPr bwMode="auto">
          <a:xfrm>
            <a:off x="9015413" y="6672263"/>
            <a:ext cx="6350" cy="6350"/>
          </a:xfrm>
          <a:prstGeom prst="rect">
            <a:avLst/>
          </a:prstGeom>
          <a:solidFill>
            <a:srgbClr val="DADC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89" name="Line 59"/>
          <p:cNvSpPr>
            <a:spLocks noChangeShapeType="1"/>
          </p:cNvSpPr>
          <p:nvPr/>
        </p:nvSpPr>
        <p:spPr bwMode="auto">
          <a:xfrm>
            <a:off x="4584700" y="5534894"/>
            <a:ext cx="4416425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0" name="Rectangle 31"/>
          <p:cNvSpPr>
            <a:spLocks noChangeArrowheads="1"/>
          </p:cNvSpPr>
          <p:nvPr/>
        </p:nvSpPr>
        <p:spPr bwMode="auto">
          <a:xfrm>
            <a:off x="4605338" y="5200444"/>
            <a:ext cx="512961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H29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</a:t>
            </a:r>
            <a:endParaRPr kumimoji="1" lang="en-US" altLang="ja-JP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91" name="Rectangle 21"/>
          <p:cNvSpPr>
            <a:spLocks noChangeArrowheads="1"/>
          </p:cNvSpPr>
          <p:nvPr/>
        </p:nvSpPr>
        <p:spPr bwMode="auto">
          <a:xfrm>
            <a:off x="6535738" y="5200605"/>
            <a:ext cx="2325958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●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意見聞き取り（ヒアリングやメール等）</a:t>
            </a: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79" name="スライド番号プレースホルダー 2"/>
          <p:cNvSpPr txBox="1">
            <a:spLocks noGrp="1"/>
          </p:cNvSpPr>
          <p:nvPr/>
        </p:nvSpPr>
        <p:spPr bwMode="auto">
          <a:xfrm>
            <a:off x="7956376" y="621216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785DF3C3-2D2D-45CD-BFEA-15E2C7D569E3}" type="slidenum">
              <a:rPr kumimoji="0" lang="en-US" altLang="ja-JP" sz="2400" b="1">
                <a:solidFill>
                  <a:schemeClr val="tx2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kumimoji="0" lang="en-US" altLang="ja-JP" sz="1400" b="1" dirty="0">
              <a:solidFill>
                <a:schemeClr val="tx2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34224845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12985</TotalTime>
  <Words>137</Words>
  <Application>Microsoft Office PowerPoint</Application>
  <PresentationFormat>画面に合わせる (4:3)</PresentationFormat>
  <Paragraphs>59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HGP創英角ｺﾞｼｯｸUB</vt:lpstr>
      <vt:lpstr>HG丸ｺﾞｼｯｸM-PRO</vt:lpstr>
      <vt:lpstr>ＭＳ Ｐゴシック</vt:lpstr>
      <vt:lpstr>ＭＳ Ｐ明朝</vt:lpstr>
      <vt:lpstr>Arial</vt:lpstr>
      <vt:lpstr>Garamond</vt:lpstr>
      <vt:lpstr>標準デザイン</vt:lpstr>
      <vt:lpstr>７）協議会の今後の進め方について</vt:lpstr>
      <vt:lpstr>PowerPoint プレゼンテーション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郡川における 汽水域の川づくり</dc:title>
  <dc:creator>014215</dc:creator>
  <cp:lastModifiedBy>吉田 通博</cp:lastModifiedBy>
  <cp:revision>419</cp:revision>
  <cp:lastPrinted>2017-05-15T12:35:05Z</cp:lastPrinted>
  <dcterms:created xsi:type="dcterms:W3CDTF">2010-10-16T12:36:08Z</dcterms:created>
  <dcterms:modified xsi:type="dcterms:W3CDTF">2017-05-21T07:46:54Z</dcterms:modified>
</cp:coreProperties>
</file>