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E9E1"/>
    <a:srgbClr val="F1EAE1"/>
    <a:srgbClr val="9ED7DA"/>
    <a:srgbClr val="1B7375"/>
    <a:srgbClr val="2B9CAB"/>
    <a:srgbClr val="C6DCE0"/>
    <a:srgbClr val="FCE7D8"/>
    <a:srgbClr val="E4ECEE"/>
    <a:srgbClr val="00CCF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306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209D1-33D3-4F59-AA4B-6DAB7BA8DDAC}" type="datetimeFigureOut">
              <a:rPr kumimoji="1" lang="ja-JP" altLang="en-US" smtClean="0"/>
              <a:t>2025/5/28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C6D5E-A7E4-4EFC-8A94-128E2412C2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3523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209D1-33D3-4F59-AA4B-6DAB7BA8DDAC}" type="datetimeFigureOut">
              <a:rPr kumimoji="1" lang="ja-JP" altLang="en-US" smtClean="0"/>
              <a:t>2025/5/28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C6D5E-A7E4-4EFC-8A94-128E2412C2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5788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209D1-33D3-4F59-AA4B-6DAB7BA8DDAC}" type="datetimeFigureOut">
              <a:rPr kumimoji="1" lang="ja-JP" altLang="en-US" smtClean="0"/>
              <a:t>2025/5/28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C6D5E-A7E4-4EFC-8A94-128E2412C2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8325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209D1-33D3-4F59-AA4B-6DAB7BA8DDAC}" type="datetimeFigureOut">
              <a:rPr kumimoji="1" lang="ja-JP" altLang="en-US" smtClean="0"/>
              <a:t>2025/5/28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C6D5E-A7E4-4EFC-8A94-128E2412C2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3054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209D1-33D3-4F59-AA4B-6DAB7BA8DDAC}" type="datetimeFigureOut">
              <a:rPr kumimoji="1" lang="ja-JP" altLang="en-US" smtClean="0"/>
              <a:t>2025/5/28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C6D5E-A7E4-4EFC-8A94-128E2412C2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0758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209D1-33D3-4F59-AA4B-6DAB7BA8DDAC}" type="datetimeFigureOut">
              <a:rPr kumimoji="1" lang="ja-JP" altLang="en-US" smtClean="0"/>
              <a:t>2025/5/28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C6D5E-A7E4-4EFC-8A94-128E2412C2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9320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209D1-33D3-4F59-AA4B-6DAB7BA8DDAC}" type="datetimeFigureOut">
              <a:rPr kumimoji="1" lang="ja-JP" altLang="en-US" smtClean="0"/>
              <a:t>2025/5/28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C6D5E-A7E4-4EFC-8A94-128E2412C2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0265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209D1-33D3-4F59-AA4B-6DAB7BA8DDAC}" type="datetimeFigureOut">
              <a:rPr kumimoji="1" lang="ja-JP" altLang="en-US" smtClean="0"/>
              <a:t>2025/5/28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C6D5E-A7E4-4EFC-8A94-128E2412C2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7742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209D1-33D3-4F59-AA4B-6DAB7BA8DDAC}" type="datetimeFigureOut">
              <a:rPr kumimoji="1" lang="ja-JP" altLang="en-US" smtClean="0"/>
              <a:t>2025/5/28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C6D5E-A7E4-4EFC-8A94-128E2412C2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2577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209D1-33D3-4F59-AA4B-6DAB7BA8DDAC}" type="datetimeFigureOut">
              <a:rPr kumimoji="1" lang="ja-JP" altLang="en-US" smtClean="0"/>
              <a:t>2025/5/28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C6D5E-A7E4-4EFC-8A94-128E2412C2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8105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209D1-33D3-4F59-AA4B-6DAB7BA8DDAC}" type="datetimeFigureOut">
              <a:rPr kumimoji="1" lang="ja-JP" altLang="en-US" smtClean="0"/>
              <a:t>2025/5/28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C6D5E-A7E4-4EFC-8A94-128E2412C2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0812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2209D1-33D3-4F59-AA4B-6DAB7BA8DDAC}" type="datetimeFigureOut">
              <a:rPr kumimoji="1" lang="ja-JP" altLang="en-US" smtClean="0"/>
              <a:t>2025/5/28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0C6D5E-A7E4-4EFC-8A94-128E2412C2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3898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図 36">
            <a:extLst>
              <a:ext uri="{FF2B5EF4-FFF2-40B4-BE49-F238E27FC236}">
                <a16:creationId xmlns:a16="http://schemas.microsoft.com/office/drawing/2014/main" id="{21DF3DCF-0815-AB96-3BB4-6882FF91D3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0373" y="4019413"/>
            <a:ext cx="1784891" cy="1194504"/>
          </a:xfrm>
          <a:prstGeom prst="rect">
            <a:avLst/>
          </a:prstGeom>
          <a:effectLst>
            <a:softEdge rad="215900"/>
          </a:effectLst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B09EE14B-032E-4067-9B2F-8C99EA78BF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7516" y="58147"/>
            <a:ext cx="6727748" cy="712632"/>
          </a:xfrm>
          <a:solidFill>
            <a:srgbClr val="002060"/>
          </a:solidFill>
        </p:spPr>
        <p:txBody>
          <a:bodyPr anchor="ctr">
            <a:normAutofit/>
          </a:bodyPr>
          <a:lstStyle/>
          <a:p>
            <a:r>
              <a:rPr kumimoji="1" lang="ja-JP" altLang="en-US" sz="1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「令和７年度　長崎県東南アジアビジネスサポートデスク」のご案内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653E8348-DBC7-42DA-9968-8483EDC1FC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5492" y="823242"/>
            <a:ext cx="6588000" cy="112369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l"/>
            <a:r>
              <a:rPr lang="ja-JP" altLang="en-US" sz="2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東南アジアへの事業展開を強力にサポートします！</a:t>
            </a:r>
            <a:endParaRPr kumimoji="1" lang="en-US" altLang="ja-JP" sz="24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長崎県では、県内企業等の販売先の開拓・拡大など、東南アジア地域での事業展開を　　支援するため、ベトナム、タイ、シンガポール及び台湾の４箇所に「長崎県東南アジアビシネスサポートデスク」（以下「サポートデスク」という。）を設置しています。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字幕 2">
            <a:extLst>
              <a:ext uri="{FF2B5EF4-FFF2-40B4-BE49-F238E27FC236}">
                <a16:creationId xmlns:a16="http://schemas.microsoft.com/office/drawing/2014/main" id="{ED34E200-FCFB-471A-93B4-77B9DB7ADF8E}"/>
              </a:ext>
            </a:extLst>
          </p:cNvPr>
          <p:cNvSpPr txBox="1">
            <a:spLocks/>
          </p:cNvSpPr>
          <p:nvPr/>
        </p:nvSpPr>
        <p:spPr>
          <a:xfrm>
            <a:off x="12309" y="7585194"/>
            <a:ext cx="5503588" cy="80663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詳しい内容・ご利用方法は、県経営支援課のホームページに掲載しておりますので、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00000"/>
              </a:lnSpc>
              <a:spcBef>
                <a:spcPts val="300"/>
              </a:spcBef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　　　　　　　　　　　　　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いただくか、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本ちらし右下の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QR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コードをスキャンのうえ、ご確認ください。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FF6842B2-CB6D-4344-B12F-DADBABF5DA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15897" y="7820604"/>
            <a:ext cx="1224015" cy="1224015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60695A2B-2E7E-4FD6-B606-03062E3D155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0481" y="7809272"/>
            <a:ext cx="3400425" cy="342900"/>
          </a:xfrm>
          <a:prstGeom prst="rect">
            <a:avLst/>
          </a:prstGeom>
        </p:spPr>
      </p:pic>
      <p:sp>
        <p:nvSpPr>
          <p:cNvPr id="9" name="字幕 2">
            <a:extLst>
              <a:ext uri="{FF2B5EF4-FFF2-40B4-BE49-F238E27FC236}">
                <a16:creationId xmlns:a16="http://schemas.microsoft.com/office/drawing/2014/main" id="{A77E707C-538A-4CE8-BB56-6D9F4E62F675}"/>
              </a:ext>
            </a:extLst>
          </p:cNvPr>
          <p:cNvSpPr txBox="1">
            <a:spLocks/>
          </p:cNvSpPr>
          <p:nvPr/>
        </p:nvSpPr>
        <p:spPr>
          <a:xfrm>
            <a:off x="130296" y="8333914"/>
            <a:ext cx="5385601" cy="83122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お問い合わせ先</a:t>
            </a:r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長崎県産業労働部　経営支援課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住所：〒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850-8570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長崎市尾上町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番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号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TEL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095-895-265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０　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FAX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095-895-2580</a:t>
            </a:r>
          </a:p>
        </p:txBody>
      </p:sp>
      <p:sp>
        <p:nvSpPr>
          <p:cNvPr id="8" name="四角形: 角度付き 7">
            <a:extLst>
              <a:ext uri="{FF2B5EF4-FFF2-40B4-BE49-F238E27FC236}">
                <a16:creationId xmlns:a16="http://schemas.microsoft.com/office/drawing/2014/main" id="{A363CA73-DA7C-4C06-9E79-758EB5ADF130}"/>
              </a:ext>
            </a:extLst>
          </p:cNvPr>
          <p:cNvSpPr/>
          <p:nvPr/>
        </p:nvSpPr>
        <p:spPr>
          <a:xfrm>
            <a:off x="5044995" y="3539560"/>
            <a:ext cx="1720040" cy="390525"/>
          </a:xfrm>
          <a:prstGeom prst="bevel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WEB</a:t>
            </a:r>
            <a:r>
              <a:rPr kumimoji="1" lang="ja-JP" altLang="en-US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商談支援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E3BC37F-D602-4DB2-C5E0-85AAD9B66974}"/>
              </a:ext>
            </a:extLst>
          </p:cNvPr>
          <p:cNvSpPr txBox="1"/>
          <p:nvPr/>
        </p:nvSpPr>
        <p:spPr>
          <a:xfrm>
            <a:off x="130296" y="3233828"/>
            <a:ext cx="44804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■設置場所、支援地域</a:t>
            </a:r>
          </a:p>
        </p:txBody>
      </p:sp>
      <p:graphicFrame>
        <p:nvGraphicFramePr>
          <p:cNvPr id="13" name="表 12">
            <a:extLst>
              <a:ext uri="{FF2B5EF4-FFF2-40B4-BE49-F238E27FC236}">
                <a16:creationId xmlns:a16="http://schemas.microsoft.com/office/drawing/2014/main" id="{ADB17D7E-EBB9-905E-5868-8B24854C08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797848"/>
              </p:ext>
            </p:extLst>
          </p:nvPr>
        </p:nvGraphicFramePr>
        <p:xfrm>
          <a:off x="279775" y="3580311"/>
          <a:ext cx="4677235" cy="9363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5447">
                  <a:extLst>
                    <a:ext uri="{9D8B030D-6E8A-4147-A177-3AD203B41FA5}">
                      <a16:colId xmlns:a16="http://schemas.microsoft.com/office/drawing/2014/main" val="1239226150"/>
                    </a:ext>
                  </a:extLst>
                </a:gridCol>
                <a:gridCol w="935447">
                  <a:extLst>
                    <a:ext uri="{9D8B030D-6E8A-4147-A177-3AD203B41FA5}">
                      <a16:colId xmlns:a16="http://schemas.microsoft.com/office/drawing/2014/main" val="1331169605"/>
                    </a:ext>
                  </a:extLst>
                </a:gridCol>
                <a:gridCol w="935447">
                  <a:extLst>
                    <a:ext uri="{9D8B030D-6E8A-4147-A177-3AD203B41FA5}">
                      <a16:colId xmlns:a16="http://schemas.microsoft.com/office/drawing/2014/main" val="47016986"/>
                    </a:ext>
                  </a:extLst>
                </a:gridCol>
                <a:gridCol w="935447">
                  <a:extLst>
                    <a:ext uri="{9D8B030D-6E8A-4147-A177-3AD203B41FA5}">
                      <a16:colId xmlns:a16="http://schemas.microsoft.com/office/drawing/2014/main" val="710038005"/>
                    </a:ext>
                  </a:extLst>
                </a:gridCol>
                <a:gridCol w="935447">
                  <a:extLst>
                    <a:ext uri="{9D8B030D-6E8A-4147-A177-3AD203B41FA5}">
                      <a16:colId xmlns:a16="http://schemas.microsoft.com/office/drawing/2014/main" val="303919151"/>
                    </a:ext>
                  </a:extLst>
                </a:gridCol>
              </a:tblGrid>
              <a:tr h="28528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設置場所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ホーチミン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バンコク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シンガポール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台北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523134"/>
                  </a:ext>
                </a:extLst>
              </a:tr>
              <a:tr h="28528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支援国・地域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ベトナム全域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タイ全域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シンガポール</a:t>
                      </a:r>
                      <a:endParaRPr kumimoji="1" lang="en-US" altLang="ja-JP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全域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台湾全域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1517783"/>
                  </a:ext>
                </a:extLst>
              </a:tr>
              <a:tr h="28528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業務委託先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株式会社　十八親和銀行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1042424"/>
                  </a:ext>
                </a:extLst>
              </a:tr>
            </a:tbl>
          </a:graphicData>
        </a:graphic>
      </p:graphicFrame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CE0E83AD-8986-3458-8B9F-CA76838C9D9F}"/>
              </a:ext>
            </a:extLst>
          </p:cNvPr>
          <p:cNvSpPr txBox="1"/>
          <p:nvPr/>
        </p:nvSpPr>
        <p:spPr>
          <a:xfrm>
            <a:off x="279775" y="4519906"/>
            <a:ext cx="50602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上記以外の地域（ミャンマー、ラオス、カンボジア、インドネシア、マレーシア、フィリピン）についても対応可能です。まずは、お気軽に長崎県経営支援課にお問い合わせください。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D36866EB-DB44-8513-45C7-436A55CCA0D7}"/>
              </a:ext>
            </a:extLst>
          </p:cNvPr>
          <p:cNvSpPr txBox="1"/>
          <p:nvPr/>
        </p:nvSpPr>
        <p:spPr>
          <a:xfrm>
            <a:off x="-15230" y="4860768"/>
            <a:ext cx="5060225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■主な支援内容</a:t>
            </a:r>
            <a:endParaRPr kumimoji="1" lang="en-US" altLang="ja-JP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indent="139700" algn="l"/>
            <a:r>
              <a:rPr lang="ja-JP" altLang="ja-JP" sz="1000" kern="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HG丸ｺﾞｼｯｸM-PRO" panose="020F0600000000000000" pitchFamily="50" charset="-128"/>
              </a:rPr>
              <a:t>（１）アドバイス、相談対応、法令・制度等の基本調査等</a:t>
            </a:r>
            <a:endParaRPr lang="ja-JP" altLang="ja-JP" sz="10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indent="139700" algn="l"/>
            <a:r>
              <a:rPr lang="ja-JP" altLang="ja-JP" sz="1000" kern="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HG丸ｺﾞｼｯｸM-PRO" panose="020F0600000000000000" pitchFamily="50" charset="-128"/>
              </a:rPr>
              <a:t>（２）商談先紹介、視察先紹介、調査手配等</a:t>
            </a:r>
            <a:endParaRPr lang="ja-JP" altLang="ja-JP" sz="10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indent="139700" algn="l"/>
            <a:r>
              <a:rPr lang="ja-JP" altLang="ja-JP" sz="1000" kern="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HG丸ｺﾞｼｯｸM-PRO" panose="020F0600000000000000" pitchFamily="50" charset="-128"/>
              </a:rPr>
              <a:t>（３）</a:t>
            </a:r>
            <a:r>
              <a:rPr lang="ja-JP" altLang="ja-JP" sz="10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現地政府機関</a:t>
            </a:r>
            <a:r>
              <a:rPr lang="ja-JP" altLang="en-US" sz="10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等</a:t>
            </a:r>
            <a:r>
              <a:rPr lang="ja-JP" altLang="ja-JP" sz="10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へのアポイント調整</a:t>
            </a:r>
          </a:p>
          <a:p>
            <a:pPr indent="139700" algn="l"/>
            <a:r>
              <a:rPr lang="ja-JP" altLang="ja-JP" sz="1000" kern="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HG丸ｺﾞｼｯｸM-PRO" panose="020F0600000000000000" pitchFamily="50" charset="-128"/>
              </a:rPr>
              <a:t>（４）現地</a:t>
            </a:r>
            <a:r>
              <a:rPr lang="ja-JP" altLang="ja-JP" sz="1000" kern="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職員</a:t>
            </a:r>
            <a:r>
              <a:rPr lang="ja-JP" altLang="en-US" sz="1000" kern="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・通訳</a:t>
            </a:r>
            <a:r>
              <a:rPr lang="ja-JP" altLang="ja-JP" sz="1000" kern="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の同行支援（視察先、展示会、商談会等）</a:t>
            </a:r>
            <a:endParaRPr lang="ja-JP" altLang="ja-JP" sz="10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indent="139700" algn="l"/>
            <a:r>
              <a:rPr lang="ja-JP" altLang="ja-JP" sz="1000" kern="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（</a:t>
            </a:r>
            <a:r>
              <a:rPr lang="ja-JP" altLang="en-US" sz="1000" kern="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５</a:t>
            </a:r>
            <a:r>
              <a:rPr lang="ja-JP" altLang="ja-JP" sz="1000" kern="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）職員</a:t>
            </a:r>
            <a:r>
              <a:rPr lang="ja-JP" altLang="en-US" sz="1000" kern="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・通訳</a:t>
            </a:r>
            <a:r>
              <a:rPr lang="ja-JP" altLang="ja-JP" sz="1000" kern="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のオンライン支援（</a:t>
            </a:r>
            <a:r>
              <a:rPr lang="en-US" altLang="ja-JP" sz="1000" kern="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WEB</a:t>
            </a:r>
            <a:r>
              <a:rPr lang="ja-JP" altLang="ja-JP" sz="1000" kern="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商談等）</a:t>
            </a:r>
            <a:endParaRPr lang="en-US" altLang="ja-JP" sz="1000" kern="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indent="139700" algn="l"/>
            <a:r>
              <a:rPr lang="ja-JP" altLang="en-US" sz="1000" kern="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en-US" altLang="ja-JP" sz="1000" kern="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1000" kern="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市場調査や企業の信用調査、契約書の作成などの業務、ホテル予約や観光案内</a:t>
            </a:r>
            <a:endParaRPr lang="en-US" altLang="ja-JP" sz="1000" kern="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indent="139700" algn="l"/>
            <a:r>
              <a:rPr lang="ja-JP" altLang="en-US" sz="1000" kern="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などの旅行代理店が行うべき業務は支援の対象外となります。</a:t>
            </a:r>
            <a:endParaRPr lang="en-US" altLang="ja-JP" sz="1000" kern="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indent="139700" algn="l"/>
            <a:endParaRPr lang="en-US" altLang="ja-JP" sz="1000" kern="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indent="139700" algn="l"/>
            <a:r>
              <a:rPr lang="ja-JP" altLang="en-US" sz="1400" kern="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■資格、利用料等</a:t>
            </a:r>
            <a:endParaRPr lang="en-US" altLang="ja-JP" sz="1400" kern="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indent="139700" algn="l"/>
            <a:r>
              <a:rPr lang="ja-JP" altLang="en-US" sz="1000" kern="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利用資格：県内に事業所を有する企業等</a:t>
            </a:r>
            <a:endParaRPr lang="en-US" altLang="ja-JP" sz="1000" kern="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indent="139700" algn="l"/>
            <a:r>
              <a:rPr lang="ja-JP" altLang="en-US" sz="1000" kern="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利用料　：無料（ただし、サポートデスクとの通信費や現地への渡航費、現地での移動</a:t>
            </a:r>
            <a:endParaRPr lang="en-US" altLang="ja-JP" sz="1000" kern="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indent="139700" algn="l"/>
            <a:r>
              <a:rPr lang="ja-JP" altLang="en-US" sz="1000" kern="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　　　　　　経費など、利用に付随して発生する経費は、利用者の自己負担となります。）</a:t>
            </a:r>
            <a:endParaRPr lang="en-US" altLang="ja-JP" sz="1000" kern="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indent="139700" algn="l"/>
            <a:r>
              <a:rPr lang="ja-JP" altLang="en-US" sz="1000" kern="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　　　　　</a:t>
            </a:r>
            <a:r>
              <a:rPr lang="en-US" altLang="ja-JP" sz="1000" kern="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1000" kern="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初回利用年度から翌年度末までの</a:t>
            </a:r>
            <a:r>
              <a:rPr lang="en-US" altLang="ja-JP" sz="1000" kern="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2</a:t>
            </a:r>
            <a:r>
              <a:rPr lang="ja-JP" altLang="en-US" sz="1000" kern="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年間で最大３件まで無料</a:t>
            </a:r>
            <a:endParaRPr lang="en-US" altLang="ja-JP" sz="1000" kern="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indent="139700" algn="l"/>
            <a:endParaRPr lang="ja-JP" altLang="ja-JP" sz="10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endParaRPr kumimoji="1" lang="ja-JP" altLang="en-US" sz="7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思考の吹き出し: 雲形 3">
            <a:extLst>
              <a:ext uri="{FF2B5EF4-FFF2-40B4-BE49-F238E27FC236}">
                <a16:creationId xmlns:a16="http://schemas.microsoft.com/office/drawing/2014/main" id="{E3B9B9D6-A559-4BB7-B321-B8471D77DA2E}"/>
              </a:ext>
            </a:extLst>
          </p:cNvPr>
          <p:cNvSpPr/>
          <p:nvPr/>
        </p:nvSpPr>
        <p:spPr>
          <a:xfrm>
            <a:off x="5339124" y="2029920"/>
            <a:ext cx="1466140" cy="1122966"/>
          </a:xfrm>
          <a:prstGeom prst="cloudCallout">
            <a:avLst>
              <a:gd name="adj1" fmla="val -66237"/>
              <a:gd name="adj2" fmla="val 827"/>
            </a:avLst>
          </a:prstGeom>
          <a:solidFill>
            <a:srgbClr val="9ED7DA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このような</a:t>
            </a:r>
            <a:endParaRPr kumimoji="1"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お悩み・ご要望をお持ちの方は、</a:t>
            </a:r>
            <a:endParaRPr kumimoji="1"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ぜひお気軽に</a:t>
            </a:r>
            <a:endParaRPr kumimoji="1"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ご相談ください！</a:t>
            </a:r>
          </a:p>
        </p:txBody>
      </p:sp>
      <p:sp>
        <p:nvSpPr>
          <p:cNvPr id="15" name="吹き出し: 四角形 14">
            <a:extLst>
              <a:ext uri="{FF2B5EF4-FFF2-40B4-BE49-F238E27FC236}">
                <a16:creationId xmlns:a16="http://schemas.microsoft.com/office/drawing/2014/main" id="{D083D7E7-9440-4F31-8B14-A512F71D2947}"/>
              </a:ext>
            </a:extLst>
          </p:cNvPr>
          <p:cNvSpPr/>
          <p:nvPr/>
        </p:nvSpPr>
        <p:spPr>
          <a:xfrm>
            <a:off x="5044995" y="5549532"/>
            <a:ext cx="1720040" cy="2014417"/>
          </a:xfrm>
          <a:prstGeom prst="wedgeRectCallout">
            <a:avLst>
              <a:gd name="adj1" fmla="val -23808"/>
              <a:gd name="adj2" fmla="val -71281"/>
            </a:avLst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en-US" altLang="ja-JP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WEB</a:t>
            </a:r>
            <a:r>
              <a:rPr kumimoji="1"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会議システムを活用し、</a:t>
            </a:r>
            <a:endParaRPr kumimoji="1"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800" b="1" u="wavyDbl" dirty="0">
                <a:solidFill>
                  <a:srgbClr val="0000FF"/>
                </a:solidFill>
                <a:highlight>
                  <a:srgbClr val="FFFF00"/>
                </a:highlight>
                <a:latin typeface="Meiryo UI" panose="020B0604030504040204" pitchFamily="50" charset="-128"/>
                <a:ea typeface="Meiryo UI" panose="020B0604030504040204" pitchFamily="50" charset="-128"/>
              </a:rPr>
              <a:t>オンライン上で現地企業との</a:t>
            </a:r>
            <a:endParaRPr kumimoji="1" lang="en-US" altLang="ja-JP" sz="800" b="1" u="wavyDbl" dirty="0">
              <a:solidFill>
                <a:srgbClr val="0000FF"/>
              </a:solidFill>
              <a:highlight>
                <a:srgbClr val="FFFF00"/>
              </a:highligh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800" b="1" u="wavyDbl" dirty="0">
                <a:solidFill>
                  <a:srgbClr val="0000FF"/>
                </a:solidFill>
                <a:highlight>
                  <a:srgbClr val="FFFF00"/>
                </a:highlight>
                <a:latin typeface="Meiryo UI" panose="020B0604030504040204" pitchFamily="50" charset="-128"/>
                <a:ea typeface="Meiryo UI" panose="020B0604030504040204" pitchFamily="50" charset="-128"/>
              </a:rPr>
              <a:t>商談を実施することも可能</a:t>
            </a:r>
            <a:r>
              <a:rPr kumimoji="1"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です！</a:t>
            </a:r>
            <a:endParaRPr kumimoji="1"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＜オンライン商談のサポート＞</a:t>
            </a:r>
            <a:endParaRPr kumimoji="1" lang="en-US" altLang="ja-JP" sz="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①商談先（複数社）のリストアップ、現地企業との連絡調整や商談シートの作成など、</a:t>
            </a:r>
            <a:r>
              <a:rPr kumimoji="1" lang="ja-JP" altLang="en-US" sz="800" u="wavy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商談に向けた事前準備からご支援</a:t>
            </a:r>
            <a:r>
              <a:rPr kumimoji="1"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します。</a:t>
            </a:r>
            <a:endParaRPr kumimoji="1"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kumimoji="1"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②</a:t>
            </a:r>
            <a:r>
              <a:rPr kumimoji="1" lang="ja-JP" altLang="en-US" sz="8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商談の際</a:t>
            </a:r>
            <a:r>
              <a:rPr kumimoji="1"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は、サポートデスクの</a:t>
            </a:r>
            <a:r>
              <a:rPr kumimoji="1" lang="ja-JP" altLang="en-US" sz="800" u="wavy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スタッフがオンラインで同席</a:t>
            </a:r>
            <a:r>
              <a:rPr kumimoji="1"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し、</a:t>
            </a:r>
            <a:r>
              <a:rPr kumimoji="1" lang="ja-JP" altLang="en-US" sz="800" u="wavy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商談をサポート</a:t>
            </a:r>
            <a:r>
              <a:rPr kumimoji="1"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します。</a:t>
            </a:r>
            <a:endParaRPr kumimoji="1"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専門通訳の手配も可能です。</a:t>
            </a:r>
            <a:endParaRPr kumimoji="1"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使用システム</a:t>
            </a:r>
            <a:r>
              <a:rPr kumimoji="1" lang="en-US" altLang="ja-JP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】Zoom</a:t>
            </a:r>
          </a:p>
          <a:p>
            <a:endParaRPr kumimoji="1" lang="ja-JP" altLang="en-US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楕円 31">
            <a:extLst>
              <a:ext uri="{FF2B5EF4-FFF2-40B4-BE49-F238E27FC236}">
                <a16:creationId xmlns:a16="http://schemas.microsoft.com/office/drawing/2014/main" id="{0D7FB03C-2A47-1D72-48CE-17173EF5545F}"/>
              </a:ext>
            </a:extLst>
          </p:cNvPr>
          <p:cNvSpPr/>
          <p:nvPr/>
        </p:nvSpPr>
        <p:spPr>
          <a:xfrm>
            <a:off x="-43458" y="1921365"/>
            <a:ext cx="1260000" cy="1260000"/>
          </a:xfrm>
          <a:prstGeom prst="ellipse">
            <a:avLst/>
          </a:prstGeom>
          <a:solidFill>
            <a:srgbClr val="E4ECEE">
              <a:alpha val="46667"/>
            </a:srgbClr>
          </a:solidFill>
          <a:ln>
            <a:noFill/>
          </a:ln>
          <a:effectLst>
            <a:softEdge rad="50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9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東南アジア地域での事業展開を検討しているけど、どのように</a:t>
            </a:r>
            <a:endParaRPr lang="en-US" altLang="ja-JP" sz="9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defRPr/>
            </a:pPr>
            <a:r>
              <a:rPr lang="ja-JP" altLang="en-US" sz="9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手をつけていいのか分からない</a:t>
            </a:r>
            <a:endParaRPr lang="ja-JP" altLang="en-US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3" name="楕円 32">
            <a:extLst>
              <a:ext uri="{FF2B5EF4-FFF2-40B4-BE49-F238E27FC236}">
                <a16:creationId xmlns:a16="http://schemas.microsoft.com/office/drawing/2014/main" id="{9D8DA28D-E2E4-4FB5-6C95-3AD32D1018F9}"/>
              </a:ext>
            </a:extLst>
          </p:cNvPr>
          <p:cNvSpPr/>
          <p:nvPr/>
        </p:nvSpPr>
        <p:spPr>
          <a:xfrm>
            <a:off x="3115912" y="1907965"/>
            <a:ext cx="1260000" cy="1260000"/>
          </a:xfrm>
          <a:prstGeom prst="ellipse">
            <a:avLst/>
          </a:prstGeom>
          <a:solidFill>
            <a:srgbClr val="2B9CAB">
              <a:alpha val="46667"/>
            </a:srgbClr>
          </a:solidFill>
          <a:ln>
            <a:noFill/>
          </a:ln>
          <a:effectLst>
            <a:softEdge rad="50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9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自社商品を現地で販売してくれる代理店を</a:t>
            </a:r>
            <a:endParaRPr lang="en-US" altLang="ja-JP" sz="9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defRPr/>
            </a:pPr>
            <a:r>
              <a:rPr lang="ja-JP" altLang="en-US" sz="9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探したい</a:t>
            </a:r>
            <a:endParaRPr lang="ja-JP" altLang="en-US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4" name="楕円 33">
            <a:extLst>
              <a:ext uri="{FF2B5EF4-FFF2-40B4-BE49-F238E27FC236}">
                <a16:creationId xmlns:a16="http://schemas.microsoft.com/office/drawing/2014/main" id="{1A073DAB-C9D3-60AD-F4C0-B84D0989EC8D}"/>
              </a:ext>
            </a:extLst>
          </p:cNvPr>
          <p:cNvSpPr/>
          <p:nvPr/>
        </p:nvSpPr>
        <p:spPr>
          <a:xfrm>
            <a:off x="4175401" y="1921365"/>
            <a:ext cx="1260000" cy="1260000"/>
          </a:xfrm>
          <a:prstGeom prst="ellipse">
            <a:avLst/>
          </a:prstGeom>
          <a:solidFill>
            <a:srgbClr val="1B7375">
              <a:alpha val="46667"/>
            </a:srgbClr>
          </a:solidFill>
          <a:ln>
            <a:noFill/>
          </a:ln>
          <a:effectLst>
            <a:softEdge rad="50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9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商談したい相手はいるけど、どのように</a:t>
            </a:r>
            <a:r>
              <a:rPr lang="en-US" altLang="ja-JP" sz="9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WEB</a:t>
            </a:r>
            <a:r>
              <a:rPr lang="ja-JP" altLang="en-US" sz="9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商談をセッティングすればいいか</a:t>
            </a:r>
            <a:endParaRPr lang="en-US" altLang="ja-JP" sz="9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defRPr/>
            </a:pPr>
            <a:r>
              <a:rPr lang="ja-JP" altLang="en-US" sz="9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分からない</a:t>
            </a:r>
            <a:endParaRPr lang="ja-JP" altLang="en-US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5" name="楕円 34">
            <a:extLst>
              <a:ext uri="{FF2B5EF4-FFF2-40B4-BE49-F238E27FC236}">
                <a16:creationId xmlns:a16="http://schemas.microsoft.com/office/drawing/2014/main" id="{88BB7DD9-83B9-2141-A97A-67D0AC145388}"/>
              </a:ext>
            </a:extLst>
          </p:cNvPr>
          <p:cNvSpPr/>
          <p:nvPr/>
        </p:nvSpPr>
        <p:spPr>
          <a:xfrm>
            <a:off x="1023483" y="1921365"/>
            <a:ext cx="1260000" cy="1260000"/>
          </a:xfrm>
          <a:prstGeom prst="ellipse">
            <a:avLst/>
          </a:prstGeom>
          <a:solidFill>
            <a:srgbClr val="C6DCE0">
              <a:alpha val="46667"/>
            </a:srgbClr>
          </a:solidFill>
          <a:ln>
            <a:noFill/>
          </a:ln>
          <a:effectLst>
            <a:softEdge rad="50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9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越境</a:t>
            </a:r>
            <a:r>
              <a:rPr lang="en-US" altLang="ja-JP" sz="9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EC</a:t>
            </a:r>
            <a:r>
              <a:rPr lang="ja-JP" altLang="en-US" sz="9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を活用してみたいけど、</a:t>
            </a:r>
            <a:endParaRPr lang="en-US" altLang="ja-JP" sz="9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defRPr/>
            </a:pPr>
            <a:r>
              <a:rPr lang="ja-JP" altLang="en-US" sz="9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何から検討</a:t>
            </a:r>
            <a:endParaRPr lang="en-US" altLang="ja-JP" sz="9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defRPr/>
            </a:pPr>
            <a:r>
              <a:rPr lang="ja-JP" altLang="en-US" sz="9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すればいいのか</a:t>
            </a:r>
            <a:endParaRPr lang="en-US" altLang="ja-JP" sz="9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defRPr/>
            </a:pPr>
            <a:r>
              <a:rPr lang="ja-JP" altLang="en-US" sz="9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分からない</a:t>
            </a:r>
          </a:p>
        </p:txBody>
      </p:sp>
      <p:sp>
        <p:nvSpPr>
          <p:cNvPr id="36" name="楕円 35">
            <a:extLst>
              <a:ext uri="{FF2B5EF4-FFF2-40B4-BE49-F238E27FC236}">
                <a16:creationId xmlns:a16="http://schemas.microsoft.com/office/drawing/2014/main" id="{89CCEBEB-7E77-1D34-8A78-B6B0B0C07F87}"/>
              </a:ext>
            </a:extLst>
          </p:cNvPr>
          <p:cNvSpPr/>
          <p:nvPr/>
        </p:nvSpPr>
        <p:spPr>
          <a:xfrm>
            <a:off x="2048971" y="1914665"/>
            <a:ext cx="1260000" cy="1260000"/>
          </a:xfrm>
          <a:prstGeom prst="ellipse">
            <a:avLst/>
          </a:prstGeom>
          <a:solidFill>
            <a:srgbClr val="9ED7DA">
              <a:alpha val="46667"/>
            </a:srgbClr>
          </a:solidFill>
          <a:ln>
            <a:noFill/>
          </a:ln>
          <a:effectLst>
            <a:softEdge rad="50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9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現地商談先を</a:t>
            </a:r>
            <a:endParaRPr lang="en-US" altLang="ja-JP" sz="9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defRPr/>
            </a:pPr>
            <a:r>
              <a:rPr lang="ja-JP" altLang="en-US" sz="9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どのように見つけ、連絡したらいいか</a:t>
            </a:r>
            <a:endParaRPr lang="en-US" altLang="ja-JP" sz="9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defRPr/>
            </a:pPr>
            <a:r>
              <a:rPr lang="ja-JP" altLang="en-US" sz="9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分からない</a:t>
            </a:r>
          </a:p>
        </p:txBody>
      </p:sp>
    </p:spTree>
    <p:extLst>
      <p:ext uri="{BB962C8B-B14F-4D97-AF65-F5344CB8AC3E}">
        <p14:creationId xmlns:p14="http://schemas.microsoft.com/office/powerpoint/2010/main" val="30109017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1733</TotalTime>
  <Words>595</Words>
  <Application>Microsoft Office PowerPoint</Application>
  <PresentationFormat>画面に合わせる (4:3)</PresentationFormat>
  <Paragraphs>67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Arial</vt:lpstr>
      <vt:lpstr>Calibri</vt:lpstr>
      <vt:lpstr>Calibri Light</vt:lpstr>
      <vt:lpstr>Office テーマ</vt:lpstr>
      <vt:lpstr>「令和７年度　長崎県東南アジアビジネスサポートデスク」のご案内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前山 悠</dc:creator>
  <cp:lastModifiedBy>吉本 貴裕</cp:lastModifiedBy>
  <cp:revision>77</cp:revision>
  <cp:lastPrinted>2025-05-23T04:54:29Z</cp:lastPrinted>
  <dcterms:created xsi:type="dcterms:W3CDTF">2020-09-02T07:34:57Z</dcterms:created>
  <dcterms:modified xsi:type="dcterms:W3CDTF">2025-05-28T02:58:50Z</dcterms:modified>
</cp:coreProperties>
</file>