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62" r:id="rId2"/>
  </p:sldIdLst>
  <p:sldSz cx="6858000" cy="12192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0000FF"/>
    <a:srgbClr val="FFCCFF"/>
    <a:srgbClr val="000099"/>
    <a:srgbClr val="9999FF"/>
    <a:srgbClr val="CCECFF"/>
    <a:srgbClr val="CC99FF"/>
    <a:srgbClr val="FF00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5" autoAdjust="0"/>
    <p:restoredTop sz="94660"/>
  </p:normalViewPr>
  <p:slideViewPr>
    <p:cSldViewPr snapToGrid="0">
      <p:cViewPr varScale="1">
        <p:scale>
          <a:sx n="48" d="100"/>
          <a:sy n="48" d="100"/>
        </p:scale>
        <p:origin x="2818" y="48"/>
      </p:cViewPr>
      <p:guideLst/>
    </p:cSldViewPr>
  </p:slideViewPr>
  <p:notesTextViewPr>
    <p:cViewPr>
      <p:scale>
        <a:sx n="1" d="1"/>
        <a:sy n="1" d="1"/>
      </p:scale>
      <p:origin x="0" y="0"/>
    </p:cViewPr>
  </p:notesTextViewPr>
  <p:notesViewPr>
    <p:cSldViewPr snapToGrid="0">
      <p:cViewPr varScale="1">
        <p:scale>
          <a:sx n="46" d="100"/>
          <a:sy n="46" d="100"/>
        </p:scale>
        <p:origin x="2808"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644642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678" cy="4983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348" y="1"/>
            <a:ext cx="2950765" cy="498358"/>
          </a:xfrm>
          <a:prstGeom prst="rect">
            <a:avLst/>
          </a:prstGeom>
        </p:spPr>
        <p:txBody>
          <a:bodyPr vert="horz" lIns="91440" tIns="45720" rIns="91440" bIns="45720" rtlCol="0"/>
          <a:lstStyle>
            <a:lvl1pPr algn="r">
              <a:defRPr sz="1200"/>
            </a:lvl1pPr>
          </a:lstStyle>
          <a:p>
            <a:fld id="{0BD1DE9B-6E6B-44F8-AFD4-BBBC2DAE569C}" type="datetime1">
              <a:rPr kumimoji="1" lang="ja-JP" altLang="en-US" smtClean="0"/>
              <a:t>2025/4/15</a:t>
            </a:fld>
            <a:endParaRPr kumimoji="1" lang="ja-JP" altLang="en-US"/>
          </a:p>
        </p:txBody>
      </p:sp>
      <p:sp>
        <p:nvSpPr>
          <p:cNvPr id="4" name="スライド イメージ プレースホルダー 3"/>
          <p:cNvSpPr>
            <a:spLocks noGrp="1" noRot="1" noChangeAspect="1"/>
          </p:cNvSpPr>
          <p:nvPr>
            <p:ph type="sldImg" idx="2"/>
          </p:nvPr>
        </p:nvSpPr>
        <p:spPr>
          <a:xfrm>
            <a:off x="2460625" y="1243013"/>
            <a:ext cx="1885950" cy="3352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611" y="4784234"/>
            <a:ext cx="5445978" cy="39126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981"/>
            <a:ext cx="2949678" cy="49835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348" y="9440981"/>
            <a:ext cx="2950765" cy="498357"/>
          </a:xfrm>
          <a:prstGeom prst="rect">
            <a:avLst/>
          </a:prstGeom>
        </p:spPr>
        <p:txBody>
          <a:bodyPr vert="horz" lIns="91440" tIns="45720" rIns="91440" bIns="45720" rtlCol="0" anchor="b"/>
          <a:lstStyle>
            <a:lvl1pPr algn="r">
              <a:defRPr sz="1200"/>
            </a:lvl1pPr>
          </a:lstStyle>
          <a:p>
            <a:fld id="{1A95FC7B-7B6A-4902-90C9-D84D8C2C2B30}" type="slidenum">
              <a:rPr kumimoji="1" lang="ja-JP" altLang="en-US" smtClean="0"/>
              <a:t>‹#›</a:t>
            </a:fld>
            <a:endParaRPr kumimoji="1" lang="ja-JP" altLang="en-US"/>
          </a:p>
        </p:txBody>
      </p:sp>
    </p:spTree>
    <p:extLst>
      <p:ext uri="{BB962C8B-B14F-4D97-AF65-F5344CB8AC3E}">
        <p14:creationId xmlns:p14="http://schemas.microsoft.com/office/powerpoint/2010/main" val="312607273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42A492B-0084-419F-A397-35033E0861FD}" type="datetime1">
              <a:rPr kumimoji="1" lang="ja-JP" altLang="en-US" smtClean="0"/>
              <a:t>2025/4/15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85A45C-6DDE-4E20-B468-51C8E35DEE67}" type="slidenum">
              <a:rPr kumimoji="1" lang="ja-JP" altLang="en-US" smtClean="0"/>
              <a:t>‹#›</a:t>
            </a:fld>
            <a:endParaRPr kumimoji="1" lang="ja-JP" altLang="en-US"/>
          </a:p>
        </p:txBody>
      </p:sp>
    </p:spTree>
    <p:extLst>
      <p:ext uri="{BB962C8B-B14F-4D97-AF65-F5344CB8AC3E}">
        <p14:creationId xmlns:p14="http://schemas.microsoft.com/office/powerpoint/2010/main" val="38467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E88A06-6245-4BB5-A5F6-4AB6774C8DCF}" type="datetime1">
              <a:rPr kumimoji="1" lang="ja-JP" altLang="en-US" smtClean="0"/>
              <a:t>2025/4/15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85A45C-6DDE-4E20-B468-51C8E35DEE67}" type="slidenum">
              <a:rPr kumimoji="1" lang="ja-JP" altLang="en-US" smtClean="0"/>
              <a:t>‹#›</a:t>
            </a:fld>
            <a:endParaRPr kumimoji="1" lang="ja-JP" altLang="en-US"/>
          </a:p>
        </p:txBody>
      </p:sp>
    </p:spTree>
    <p:extLst>
      <p:ext uri="{BB962C8B-B14F-4D97-AF65-F5344CB8AC3E}">
        <p14:creationId xmlns:p14="http://schemas.microsoft.com/office/powerpoint/2010/main" val="2426132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7561F0-ED65-4158-B719-F57233F60D10}" type="datetime1">
              <a:rPr kumimoji="1" lang="ja-JP" altLang="en-US" smtClean="0"/>
              <a:t>2025/4/15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85A45C-6DDE-4E20-B468-51C8E35DEE67}" type="slidenum">
              <a:rPr kumimoji="1" lang="ja-JP" altLang="en-US" smtClean="0"/>
              <a:t>‹#›</a:t>
            </a:fld>
            <a:endParaRPr kumimoji="1" lang="ja-JP" altLang="en-US"/>
          </a:p>
        </p:txBody>
      </p:sp>
    </p:spTree>
    <p:extLst>
      <p:ext uri="{BB962C8B-B14F-4D97-AF65-F5344CB8AC3E}">
        <p14:creationId xmlns:p14="http://schemas.microsoft.com/office/powerpoint/2010/main" val="2374571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3C93D4-04AD-446C-AF79-BB209AA4F1D8}" type="datetime1">
              <a:rPr kumimoji="1" lang="ja-JP" altLang="en-US" smtClean="0"/>
              <a:t>2025/4/15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85A45C-6DDE-4E20-B468-51C8E35DEE67}" type="slidenum">
              <a:rPr kumimoji="1" lang="ja-JP" altLang="en-US" smtClean="0"/>
              <a:t>‹#›</a:t>
            </a:fld>
            <a:endParaRPr kumimoji="1" lang="ja-JP" altLang="en-US"/>
          </a:p>
        </p:txBody>
      </p:sp>
    </p:spTree>
    <p:extLst>
      <p:ext uri="{BB962C8B-B14F-4D97-AF65-F5344CB8AC3E}">
        <p14:creationId xmlns:p14="http://schemas.microsoft.com/office/powerpoint/2010/main" val="700546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9A179C-CB04-4EFD-9AA7-2723D2FE3DCA}" type="datetime1">
              <a:rPr kumimoji="1" lang="ja-JP" altLang="en-US" smtClean="0"/>
              <a:t>2025/4/15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85A45C-6DDE-4E20-B468-51C8E35DEE67}" type="slidenum">
              <a:rPr kumimoji="1" lang="ja-JP" altLang="en-US" smtClean="0"/>
              <a:t>‹#›</a:t>
            </a:fld>
            <a:endParaRPr kumimoji="1" lang="ja-JP" altLang="en-US"/>
          </a:p>
        </p:txBody>
      </p:sp>
    </p:spTree>
    <p:extLst>
      <p:ext uri="{BB962C8B-B14F-4D97-AF65-F5344CB8AC3E}">
        <p14:creationId xmlns:p14="http://schemas.microsoft.com/office/powerpoint/2010/main" val="1460831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7CB28C-4E78-4452-B3D2-3970ED0A7A50}" type="datetime1">
              <a:rPr kumimoji="1" lang="ja-JP" altLang="en-US" smtClean="0"/>
              <a:t>2025/4/15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B85A45C-6DDE-4E20-B468-51C8E35DEE67}" type="slidenum">
              <a:rPr kumimoji="1" lang="ja-JP" altLang="en-US" smtClean="0"/>
              <a:t>‹#›</a:t>
            </a:fld>
            <a:endParaRPr kumimoji="1" lang="ja-JP" altLang="en-US"/>
          </a:p>
        </p:txBody>
      </p:sp>
    </p:spTree>
    <p:extLst>
      <p:ext uri="{BB962C8B-B14F-4D97-AF65-F5344CB8AC3E}">
        <p14:creationId xmlns:p14="http://schemas.microsoft.com/office/powerpoint/2010/main" val="357994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4453467"/>
            <a:ext cx="2901255"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4453467"/>
            <a:ext cx="2915543"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1DB25A1-8081-4046-9840-1511FE766CCC}" type="datetime1">
              <a:rPr kumimoji="1" lang="ja-JP" altLang="en-US" smtClean="0"/>
              <a:t>2025/4/15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B85A45C-6DDE-4E20-B468-51C8E35DEE67}" type="slidenum">
              <a:rPr kumimoji="1" lang="ja-JP" altLang="en-US" smtClean="0"/>
              <a:t>‹#›</a:t>
            </a:fld>
            <a:endParaRPr kumimoji="1" lang="ja-JP" altLang="en-US"/>
          </a:p>
        </p:txBody>
      </p:sp>
    </p:spTree>
    <p:extLst>
      <p:ext uri="{BB962C8B-B14F-4D97-AF65-F5344CB8AC3E}">
        <p14:creationId xmlns:p14="http://schemas.microsoft.com/office/powerpoint/2010/main" val="2483748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070D185-3D69-489B-8E1E-6C9BB371BD00}" type="datetime1">
              <a:rPr kumimoji="1" lang="ja-JP" altLang="en-US" smtClean="0"/>
              <a:t>2025/4/15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B85A45C-6DDE-4E20-B468-51C8E35DEE67}" type="slidenum">
              <a:rPr kumimoji="1" lang="ja-JP" altLang="en-US" smtClean="0"/>
              <a:t>‹#›</a:t>
            </a:fld>
            <a:endParaRPr kumimoji="1" lang="ja-JP" altLang="en-US"/>
          </a:p>
        </p:txBody>
      </p:sp>
    </p:spTree>
    <p:extLst>
      <p:ext uri="{BB962C8B-B14F-4D97-AF65-F5344CB8AC3E}">
        <p14:creationId xmlns:p14="http://schemas.microsoft.com/office/powerpoint/2010/main" val="142582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EF0E02-495E-49F6-B52C-35E432B5D37B}" type="datetime1">
              <a:rPr kumimoji="1" lang="ja-JP" altLang="en-US" smtClean="0"/>
              <a:t>2025/4/15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B85A45C-6DDE-4E20-B468-51C8E35DEE67}" type="slidenum">
              <a:rPr kumimoji="1" lang="ja-JP" altLang="en-US" smtClean="0"/>
              <a:t>‹#›</a:t>
            </a:fld>
            <a:endParaRPr kumimoji="1" lang="ja-JP" altLang="en-US"/>
          </a:p>
        </p:txBody>
      </p:sp>
    </p:spTree>
    <p:extLst>
      <p:ext uri="{BB962C8B-B14F-4D97-AF65-F5344CB8AC3E}">
        <p14:creationId xmlns:p14="http://schemas.microsoft.com/office/powerpoint/2010/main" val="2714646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B3A085-FDF9-4300-90CE-614A902D05E3}" type="datetime1">
              <a:rPr kumimoji="1" lang="ja-JP" altLang="en-US" smtClean="0"/>
              <a:t>2025/4/15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B85A45C-6DDE-4E20-B468-51C8E35DEE67}" type="slidenum">
              <a:rPr kumimoji="1" lang="ja-JP" altLang="en-US" smtClean="0"/>
              <a:t>‹#›</a:t>
            </a:fld>
            <a:endParaRPr kumimoji="1" lang="ja-JP" altLang="en-US"/>
          </a:p>
        </p:txBody>
      </p:sp>
    </p:spTree>
    <p:extLst>
      <p:ext uri="{BB962C8B-B14F-4D97-AF65-F5344CB8AC3E}">
        <p14:creationId xmlns:p14="http://schemas.microsoft.com/office/powerpoint/2010/main" val="855692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0F3263-5D6F-425A-A084-EC413B78BC63}" type="datetime1">
              <a:rPr kumimoji="1" lang="ja-JP" altLang="en-US" smtClean="0"/>
              <a:t>2025/4/15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B85A45C-6DDE-4E20-B468-51C8E35DEE67}" type="slidenum">
              <a:rPr kumimoji="1" lang="ja-JP" altLang="en-US" smtClean="0"/>
              <a:t>‹#›</a:t>
            </a:fld>
            <a:endParaRPr kumimoji="1" lang="ja-JP" altLang="en-US"/>
          </a:p>
        </p:txBody>
      </p:sp>
    </p:spTree>
    <p:extLst>
      <p:ext uri="{BB962C8B-B14F-4D97-AF65-F5344CB8AC3E}">
        <p14:creationId xmlns:p14="http://schemas.microsoft.com/office/powerpoint/2010/main" val="3825894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2DB4F8CA-61F3-4F70-AAC4-13B6BDC1C360}" type="datetime1">
              <a:rPr kumimoji="1" lang="ja-JP" altLang="en-US" smtClean="0"/>
              <a:t>2025/4/15</a:t>
            </a:fld>
            <a:endParaRPr kumimoji="1" lang="ja-JP" alt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8B85A45C-6DDE-4E20-B468-51C8E35DEE67}" type="slidenum">
              <a:rPr kumimoji="1" lang="ja-JP" altLang="en-US" smtClean="0"/>
              <a:t>‹#›</a:t>
            </a:fld>
            <a:endParaRPr kumimoji="1" lang="ja-JP" altLang="en-US"/>
          </a:p>
        </p:txBody>
      </p:sp>
    </p:spTree>
    <p:extLst>
      <p:ext uri="{BB962C8B-B14F-4D97-AF65-F5344CB8AC3E}">
        <p14:creationId xmlns:p14="http://schemas.microsoft.com/office/powerpoint/2010/main" val="7272629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7F955A29-6D0F-4162-8DEB-EA2C9543A864}"/>
              </a:ext>
            </a:extLst>
          </p:cNvPr>
          <p:cNvSpPr/>
          <p:nvPr/>
        </p:nvSpPr>
        <p:spPr>
          <a:xfrm>
            <a:off x="76203" y="2466798"/>
            <a:ext cx="6633636" cy="1183760"/>
          </a:xfrm>
          <a:prstGeom prst="round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a:latin typeface="BIZ UDPゴシック" panose="020B0400000000000000" pitchFamily="50" charset="-128"/>
                <a:ea typeface="BIZ UDPゴシック" panose="020B0400000000000000" pitchFamily="50" charset="-128"/>
              </a:rPr>
              <a:t>◆長崎こども・女性・障害者支援センター</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　　精神保健福祉課　　　　　　　　　　　</a:t>
            </a:r>
            <a:r>
              <a:rPr kumimoji="1" lang="en-US" altLang="ja-JP" dirty="0">
                <a:latin typeface="BIZ UDPゴシック" panose="020B0400000000000000" pitchFamily="50" charset="-128"/>
                <a:ea typeface="BIZ UDPゴシック" panose="020B0400000000000000" pitchFamily="50" charset="-128"/>
              </a:rPr>
              <a:t>095-846-5115  </a:t>
            </a:r>
          </a:p>
          <a:p>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　月曜日～金曜日（祝日・年末年始を除く）　</a:t>
            </a:r>
            <a:r>
              <a:rPr kumimoji="1" lang="en-US" altLang="ja-JP" sz="1400" dirty="0">
                <a:latin typeface="BIZ UDPゴシック" panose="020B0400000000000000" pitchFamily="50" charset="-128"/>
                <a:ea typeface="BIZ UDPゴシック" panose="020B0400000000000000" pitchFamily="50" charset="-128"/>
              </a:rPr>
              <a:t>9:00</a:t>
            </a:r>
            <a:r>
              <a:rPr kumimoji="1" lang="ja-JP" altLang="en-US" sz="1400" dirty="0">
                <a:latin typeface="BIZ UDPゴシック" panose="020B0400000000000000" pitchFamily="50" charset="-128"/>
                <a:ea typeface="BIZ UDPゴシック" panose="020B0400000000000000" pitchFamily="50" charset="-128"/>
              </a:rPr>
              <a:t>～</a:t>
            </a:r>
            <a:r>
              <a:rPr kumimoji="1" lang="en-US" altLang="ja-JP" sz="1400" dirty="0">
                <a:latin typeface="BIZ UDPゴシック" panose="020B0400000000000000" pitchFamily="50" charset="-128"/>
                <a:ea typeface="BIZ UDPゴシック" panose="020B0400000000000000" pitchFamily="50" charset="-128"/>
              </a:rPr>
              <a:t>17:30</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8" name="四角形: 角を丸くする 7">
            <a:extLst>
              <a:ext uri="{FF2B5EF4-FFF2-40B4-BE49-F238E27FC236}">
                <a16:creationId xmlns:a16="http://schemas.microsoft.com/office/drawing/2014/main" id="{113DDAAC-45EC-48A0-AD0F-539578CB6676}"/>
              </a:ext>
            </a:extLst>
          </p:cNvPr>
          <p:cNvSpPr/>
          <p:nvPr/>
        </p:nvSpPr>
        <p:spPr>
          <a:xfrm>
            <a:off x="56091" y="4272722"/>
            <a:ext cx="6653748" cy="2321088"/>
          </a:xfrm>
          <a:prstGeom prst="round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latin typeface="UD デジタル 教科書体 NP-R" panose="02020400000000000000" pitchFamily="18" charset="-128"/>
                <a:ea typeface="UD デジタル 教科書体 NP-R" panose="02020400000000000000" pitchFamily="18" charset="-128"/>
              </a:rPr>
              <a:t>長崎県が選定しているギャンブル等依存症の専門医療機関です。</a:t>
            </a:r>
            <a:endParaRPr kumimoji="1" lang="en-US" altLang="ja-JP" sz="1400" dirty="0">
              <a:latin typeface="UD デジタル 教科書体 NP-R" panose="02020400000000000000" pitchFamily="18" charset="-128"/>
              <a:ea typeface="UD デジタル 教科書体 NP-R" panose="02020400000000000000" pitchFamily="18" charset="-128"/>
            </a:endParaRPr>
          </a:p>
          <a:p>
            <a:r>
              <a:rPr kumimoji="1" lang="ja-JP" altLang="en-US" sz="1400" dirty="0">
                <a:latin typeface="UD デジタル 教科書体 NP-R" panose="02020400000000000000" pitchFamily="18" charset="-128"/>
                <a:ea typeface="UD デジタル 教科書体 NP-R" panose="02020400000000000000" pitchFamily="18" charset="-128"/>
              </a:rPr>
              <a:t>（令和６年１月末現在）</a:t>
            </a:r>
            <a:endParaRPr kumimoji="1" lang="en-US" altLang="ja-JP" sz="1400" dirty="0">
              <a:latin typeface="UD デジタル 教科書体 NP-R" panose="02020400000000000000" pitchFamily="18" charset="-128"/>
              <a:ea typeface="UD デジタル 教科書体 NP-R" panose="02020400000000000000" pitchFamily="18" charset="-128"/>
            </a:endParaRPr>
          </a:p>
          <a:p>
            <a:endParaRPr kumimoji="1" lang="en-US" altLang="ja-JP" sz="1000"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BIZ UDPゴシック" panose="020B0400000000000000" pitchFamily="50" charset="-128"/>
                <a:ea typeface="BIZ UDPゴシック" panose="020B0400000000000000" pitchFamily="50" charset="-128"/>
              </a:rPr>
              <a:t>◆長崎大学病院　　 　　　　　　　　　　</a:t>
            </a:r>
            <a:r>
              <a:rPr kumimoji="1" lang="en-US" altLang="ja-JP" dirty="0">
                <a:latin typeface="BIZ UDPゴシック" panose="020B0400000000000000" pitchFamily="50" charset="-128"/>
                <a:ea typeface="BIZ UDPゴシック" panose="020B0400000000000000" pitchFamily="50" charset="-128"/>
              </a:rPr>
              <a:t>095-819-7200</a:t>
            </a:r>
          </a:p>
          <a:p>
            <a:endParaRPr kumimoji="1" lang="en-US" altLang="ja-JP" sz="800"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◆松元リカバリークリニック　　　　  </a:t>
            </a:r>
            <a:r>
              <a:rPr kumimoji="1" lang="en-US" altLang="ja-JP" dirty="0">
                <a:latin typeface="BIZ UDPゴシック" panose="020B0400000000000000" pitchFamily="50" charset="-128"/>
                <a:ea typeface="BIZ UDPゴシック" panose="020B0400000000000000" pitchFamily="50" charset="-128"/>
              </a:rPr>
              <a:t>095-8</a:t>
            </a:r>
            <a:r>
              <a:rPr kumimoji="1" lang="ja-JP" altLang="en-US" dirty="0">
                <a:latin typeface="BIZ UDPゴシック" panose="020B0400000000000000" pitchFamily="50" charset="-128"/>
                <a:ea typeface="BIZ UDPゴシック" panose="020B0400000000000000" pitchFamily="50" charset="-128"/>
              </a:rPr>
              <a:t>０</a:t>
            </a:r>
            <a:r>
              <a:rPr kumimoji="1" lang="en-US" altLang="ja-JP" dirty="0">
                <a:latin typeface="BIZ UDPゴシック" panose="020B0400000000000000" pitchFamily="50" charset="-128"/>
                <a:ea typeface="BIZ UDPゴシック" panose="020B0400000000000000" pitchFamily="50" charset="-128"/>
              </a:rPr>
              <a:t>1-</a:t>
            </a:r>
            <a:r>
              <a:rPr kumimoji="1" lang="ja-JP" altLang="en-US" dirty="0">
                <a:latin typeface="BIZ UDPゴシック" panose="020B0400000000000000" pitchFamily="50" charset="-128"/>
                <a:ea typeface="BIZ UDPゴシック" panose="020B0400000000000000" pitchFamily="50" charset="-128"/>
              </a:rPr>
              <a:t>１１４６</a:t>
            </a:r>
            <a:endParaRPr kumimoji="1" lang="en-US" altLang="ja-JP" dirty="0">
              <a:latin typeface="BIZ UDPゴシック" panose="020B0400000000000000" pitchFamily="50" charset="-128"/>
              <a:ea typeface="BIZ UDPゴシック" panose="020B0400000000000000" pitchFamily="50" charset="-128"/>
            </a:endParaRPr>
          </a:p>
          <a:p>
            <a:endParaRPr kumimoji="1" lang="en-US" altLang="ja-JP" sz="800"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◆あきやま病院       　　　　　　　　  </a:t>
            </a:r>
            <a:r>
              <a:rPr kumimoji="1" lang="en-US" altLang="ja-JP" dirty="0">
                <a:latin typeface="BIZ UDPゴシック" panose="020B0400000000000000" pitchFamily="50" charset="-128"/>
                <a:ea typeface="BIZ UDPゴシック" panose="020B0400000000000000" pitchFamily="50" charset="-128"/>
              </a:rPr>
              <a:t>0957-22-2370</a:t>
            </a:r>
          </a:p>
          <a:p>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400" dirty="0">
                <a:latin typeface="UD デジタル 教科書体 NP-R" panose="02020400000000000000" pitchFamily="18" charset="-128"/>
                <a:ea typeface="UD デジタル 教科書体 NP-R" panose="02020400000000000000" pitchFamily="18" charset="-128"/>
              </a:rPr>
              <a:t>＊受診を希望する際は、予約等が必要な場合もありますので、各医療機関にお問い合わせください。</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9" name="四角形: 角を丸くする 8">
            <a:extLst>
              <a:ext uri="{FF2B5EF4-FFF2-40B4-BE49-F238E27FC236}">
                <a16:creationId xmlns:a16="http://schemas.microsoft.com/office/drawing/2014/main" id="{99A4E6A9-65D1-405B-997A-6E8EC252A067}"/>
              </a:ext>
            </a:extLst>
          </p:cNvPr>
          <p:cNvSpPr/>
          <p:nvPr/>
        </p:nvSpPr>
        <p:spPr>
          <a:xfrm>
            <a:off x="56091" y="7391436"/>
            <a:ext cx="6633636" cy="1306962"/>
          </a:xfrm>
          <a:prstGeom prst="round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latin typeface="UD デジタル 教科書体 NP-R" panose="02020400000000000000" pitchFamily="18" charset="-128"/>
                <a:ea typeface="UD デジタル 教科書体 NP-R" panose="02020400000000000000" pitchFamily="18" charset="-128"/>
              </a:rPr>
              <a:t>本人の回復施設や家族の会など、相談できるところが他に色々あります。</a:t>
            </a:r>
            <a:endParaRPr kumimoji="1" lang="en-US" altLang="ja-JP" sz="1400" dirty="0">
              <a:latin typeface="UD デジタル 教科書体 NP-R" panose="02020400000000000000" pitchFamily="18" charset="-128"/>
              <a:ea typeface="UD デジタル 教科書体 NP-R" panose="02020400000000000000" pitchFamily="18" charset="-128"/>
            </a:endParaRPr>
          </a:p>
          <a:p>
            <a:endParaRPr kumimoji="1" lang="en-US" altLang="ja-JP" sz="1000"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BIZ UDPゴシック" panose="020B0400000000000000" pitchFamily="50" charset="-128"/>
                <a:ea typeface="BIZ UDPゴシック" panose="020B0400000000000000" pitchFamily="50" charset="-128"/>
              </a:rPr>
              <a:t>◆回復施設　グラフながさき　　</a:t>
            </a:r>
            <a:r>
              <a:rPr kumimoji="1" lang="en-US" altLang="ja-JP" dirty="0">
                <a:latin typeface="BIZ UDPゴシック" panose="020B0400000000000000" pitchFamily="50" charset="-128"/>
                <a:ea typeface="BIZ UDPゴシック" panose="020B0400000000000000" pitchFamily="50" charset="-128"/>
              </a:rPr>
              <a:t>   095-800-292</a:t>
            </a:r>
            <a:r>
              <a:rPr kumimoji="1" lang="ja-JP" altLang="en-US" dirty="0">
                <a:latin typeface="BIZ UDPゴシック" panose="020B0400000000000000" pitchFamily="50" charset="-128"/>
                <a:ea typeface="BIZ UDPゴシック" panose="020B0400000000000000" pitchFamily="50" charset="-128"/>
              </a:rPr>
              <a:t>３</a:t>
            </a:r>
            <a:endParaRPr kumimoji="1" lang="en-US" altLang="ja-JP" dirty="0">
              <a:latin typeface="BIZ UDPゴシック" panose="020B0400000000000000" pitchFamily="50" charset="-128"/>
              <a:ea typeface="BIZ UDPゴシック" panose="020B0400000000000000" pitchFamily="50" charset="-128"/>
            </a:endParaRPr>
          </a:p>
          <a:p>
            <a:endParaRPr kumimoji="1" lang="en-US" altLang="ja-JP" sz="800"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◆眼鏡橋相談室　　　　　　　　　　　 </a:t>
            </a:r>
            <a:r>
              <a:rPr kumimoji="1" lang="en-US" altLang="ja-JP" dirty="0">
                <a:latin typeface="BIZ UDPゴシック" panose="020B0400000000000000" pitchFamily="50" charset="-128"/>
                <a:ea typeface="BIZ UDPゴシック" panose="020B0400000000000000" pitchFamily="50" charset="-128"/>
              </a:rPr>
              <a:t>095-824-3433</a:t>
            </a:r>
          </a:p>
        </p:txBody>
      </p:sp>
      <p:sp>
        <p:nvSpPr>
          <p:cNvPr id="10" name="フローチャート: データ 9">
            <a:extLst>
              <a:ext uri="{FF2B5EF4-FFF2-40B4-BE49-F238E27FC236}">
                <a16:creationId xmlns:a16="http://schemas.microsoft.com/office/drawing/2014/main" id="{8D227E3B-519C-4720-A17F-55E02B3F0AFD}"/>
              </a:ext>
            </a:extLst>
          </p:cNvPr>
          <p:cNvSpPr/>
          <p:nvPr/>
        </p:nvSpPr>
        <p:spPr>
          <a:xfrm>
            <a:off x="118527" y="63981"/>
            <a:ext cx="4555069" cy="372096"/>
          </a:xfrm>
          <a:prstGeom prst="flowChartInputOutp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latin typeface="BIZ UDPゴシック" panose="020B0400000000000000" pitchFamily="50" charset="-128"/>
                <a:ea typeface="BIZ UDPゴシック" panose="020B0400000000000000" pitchFamily="50" charset="-128"/>
              </a:rPr>
              <a:t>お近くの相談機関</a:t>
            </a:r>
          </a:p>
        </p:txBody>
      </p:sp>
      <p:sp>
        <p:nvSpPr>
          <p:cNvPr id="11" name="フローチャート: データ 10">
            <a:extLst>
              <a:ext uri="{FF2B5EF4-FFF2-40B4-BE49-F238E27FC236}">
                <a16:creationId xmlns:a16="http://schemas.microsoft.com/office/drawing/2014/main" id="{A6B26FAF-427C-488A-83D3-E8D059D7B74A}"/>
              </a:ext>
            </a:extLst>
          </p:cNvPr>
          <p:cNvSpPr/>
          <p:nvPr/>
        </p:nvSpPr>
        <p:spPr>
          <a:xfrm>
            <a:off x="125949" y="3845512"/>
            <a:ext cx="2675466" cy="362592"/>
          </a:xfrm>
          <a:prstGeom prst="flowChartInputOutp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latin typeface="BIZ UDPゴシック" panose="020B0400000000000000" pitchFamily="50" charset="-128"/>
                <a:ea typeface="BIZ UDPゴシック" panose="020B0400000000000000" pitchFamily="50" charset="-128"/>
              </a:rPr>
              <a:t>医療機関</a:t>
            </a:r>
          </a:p>
        </p:txBody>
      </p:sp>
      <p:sp>
        <p:nvSpPr>
          <p:cNvPr id="12" name="フローチャート: データ 11">
            <a:extLst>
              <a:ext uri="{FF2B5EF4-FFF2-40B4-BE49-F238E27FC236}">
                <a16:creationId xmlns:a16="http://schemas.microsoft.com/office/drawing/2014/main" id="{527F55B7-D9A1-4CC1-97E0-CE71EB74B04E}"/>
              </a:ext>
            </a:extLst>
          </p:cNvPr>
          <p:cNvSpPr/>
          <p:nvPr/>
        </p:nvSpPr>
        <p:spPr>
          <a:xfrm>
            <a:off x="0" y="6764360"/>
            <a:ext cx="5814917" cy="593372"/>
          </a:xfrm>
          <a:prstGeom prst="flowChartInputOutp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latin typeface="BIZ UDPゴシック" panose="020B0400000000000000" pitchFamily="50" charset="-128"/>
                <a:ea typeface="BIZ UDPゴシック" panose="020B0400000000000000" pitchFamily="50" charset="-128"/>
              </a:rPr>
              <a:t>依存症相談窓口・回復施設</a:t>
            </a:r>
          </a:p>
        </p:txBody>
      </p:sp>
      <p:sp>
        <p:nvSpPr>
          <p:cNvPr id="13" name="四角形: 角を丸くする 12">
            <a:extLst>
              <a:ext uri="{FF2B5EF4-FFF2-40B4-BE49-F238E27FC236}">
                <a16:creationId xmlns:a16="http://schemas.microsoft.com/office/drawing/2014/main" id="{59C2CBDC-1D43-4894-A22A-7DDFFC6FD2A8}"/>
              </a:ext>
            </a:extLst>
          </p:cNvPr>
          <p:cNvSpPr/>
          <p:nvPr/>
        </p:nvSpPr>
        <p:spPr>
          <a:xfrm>
            <a:off x="125949" y="495770"/>
            <a:ext cx="6554257" cy="1321192"/>
          </a:xfrm>
          <a:prstGeom prst="round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a:solidFill>
                  <a:srgbClr val="FF0000"/>
                </a:solidFill>
                <a:latin typeface="BIZ UDPゴシック" panose="020B0400000000000000" pitchFamily="50" charset="-128"/>
                <a:ea typeface="BIZ UDPゴシック" panose="020B0400000000000000" pitchFamily="50" charset="-128"/>
              </a:rPr>
              <a:t>＊西海市、長与町、時津町にお住いの方は</a:t>
            </a:r>
            <a:endParaRPr kumimoji="1" lang="en-US" altLang="ja-JP" dirty="0">
              <a:solidFill>
                <a:srgbClr val="FF0000"/>
              </a:solidFill>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◆西彼保健所　地域保健課　　　　　　</a:t>
            </a:r>
            <a:r>
              <a:rPr kumimoji="1" lang="en-US" altLang="ja-JP" dirty="0">
                <a:latin typeface="BIZ UDPゴシック" panose="020B0400000000000000" pitchFamily="50" charset="-128"/>
                <a:ea typeface="BIZ UDPゴシック" panose="020B0400000000000000" pitchFamily="50" charset="-128"/>
              </a:rPr>
              <a:t>095-8</a:t>
            </a:r>
            <a:r>
              <a:rPr kumimoji="1" lang="ja-JP" altLang="en-US" dirty="0">
                <a:latin typeface="BIZ UDPゴシック" panose="020B0400000000000000" pitchFamily="50" charset="-128"/>
                <a:ea typeface="BIZ UDPゴシック" panose="020B0400000000000000" pitchFamily="50" charset="-128"/>
              </a:rPr>
              <a:t>５６</a:t>
            </a:r>
            <a:r>
              <a:rPr kumimoji="1" lang="en-US" altLang="ja-JP" dirty="0">
                <a:latin typeface="BIZ UDPゴシック" panose="020B0400000000000000" pitchFamily="50" charset="-128"/>
                <a:ea typeface="BIZ UDPゴシック" panose="020B0400000000000000" pitchFamily="50" charset="-128"/>
              </a:rPr>
              <a:t>-51</a:t>
            </a:r>
            <a:r>
              <a:rPr kumimoji="1" lang="ja-JP" altLang="en-US" dirty="0">
                <a:latin typeface="BIZ UDPゴシック" panose="020B0400000000000000" pitchFamily="50" charset="-128"/>
                <a:ea typeface="BIZ UDPゴシック" panose="020B0400000000000000" pitchFamily="50" charset="-128"/>
              </a:rPr>
              <a:t>５９</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月曜日～金曜日（祝日・年末年始を除く）　</a:t>
            </a:r>
            <a:r>
              <a:rPr kumimoji="1" lang="en-US" altLang="ja-JP" sz="1400" dirty="0">
                <a:latin typeface="BIZ UDPゴシック" panose="020B0400000000000000" pitchFamily="50" charset="-128"/>
                <a:ea typeface="BIZ UDPゴシック" panose="020B0400000000000000" pitchFamily="50" charset="-128"/>
              </a:rPr>
              <a:t>9:00</a:t>
            </a:r>
            <a:r>
              <a:rPr kumimoji="1" lang="ja-JP" altLang="en-US" sz="1400" dirty="0">
                <a:latin typeface="BIZ UDPゴシック" panose="020B0400000000000000" pitchFamily="50" charset="-128"/>
                <a:ea typeface="BIZ UDPゴシック" panose="020B0400000000000000" pitchFamily="50" charset="-128"/>
              </a:rPr>
              <a:t>～</a:t>
            </a:r>
            <a:r>
              <a:rPr kumimoji="1" lang="en-US" altLang="ja-JP" sz="1400" dirty="0">
                <a:latin typeface="BIZ UDPゴシック" panose="020B0400000000000000" pitchFamily="50" charset="-128"/>
                <a:ea typeface="BIZ UDPゴシック" panose="020B0400000000000000" pitchFamily="50" charset="-128"/>
              </a:rPr>
              <a:t>17:30</a:t>
            </a:r>
          </a:p>
          <a:p>
            <a:r>
              <a:rPr kumimoji="1" lang="ja-JP" altLang="en-US" sz="1400" dirty="0">
                <a:solidFill>
                  <a:srgbClr val="0000FF"/>
                </a:solidFill>
                <a:latin typeface="BIZ UDPゴシック" panose="020B0400000000000000" pitchFamily="50" charset="-128"/>
                <a:ea typeface="BIZ UDPゴシック" panose="020B0400000000000000" pitchFamily="50" charset="-128"/>
              </a:rPr>
              <a:t>　　　＊他の地域にお住まいの方は、管轄保健所へご相談ください。　</a:t>
            </a:r>
          </a:p>
        </p:txBody>
      </p:sp>
      <p:sp>
        <p:nvSpPr>
          <p:cNvPr id="14" name="フローチャート: データ 13">
            <a:extLst>
              <a:ext uri="{FF2B5EF4-FFF2-40B4-BE49-F238E27FC236}">
                <a16:creationId xmlns:a16="http://schemas.microsoft.com/office/drawing/2014/main" id="{24BFEA31-DD17-43A5-8CCA-CB945362C07D}"/>
              </a:ext>
            </a:extLst>
          </p:cNvPr>
          <p:cNvSpPr/>
          <p:nvPr/>
        </p:nvSpPr>
        <p:spPr>
          <a:xfrm>
            <a:off x="46570" y="1984540"/>
            <a:ext cx="5317067" cy="449269"/>
          </a:xfrm>
          <a:prstGeom prst="flowChartInputOutp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latin typeface="BIZ UDPゴシック" panose="020B0400000000000000" pitchFamily="50" charset="-128"/>
                <a:ea typeface="BIZ UDPゴシック" panose="020B0400000000000000" pitchFamily="50" charset="-128"/>
              </a:rPr>
              <a:t>公的な専門相談機関</a:t>
            </a:r>
          </a:p>
        </p:txBody>
      </p:sp>
      <p:sp>
        <p:nvSpPr>
          <p:cNvPr id="15" name="フローチャート: データ 14">
            <a:extLst>
              <a:ext uri="{FF2B5EF4-FFF2-40B4-BE49-F238E27FC236}">
                <a16:creationId xmlns:a16="http://schemas.microsoft.com/office/drawing/2014/main" id="{D3BE48F1-4FFA-46E7-A715-3E60362FB668}"/>
              </a:ext>
            </a:extLst>
          </p:cNvPr>
          <p:cNvSpPr/>
          <p:nvPr/>
        </p:nvSpPr>
        <p:spPr>
          <a:xfrm>
            <a:off x="46570" y="8890220"/>
            <a:ext cx="5972169" cy="522864"/>
          </a:xfrm>
          <a:prstGeom prst="flowChartInputOutp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latin typeface="BIZ UDPゴシック" panose="020B0400000000000000" pitchFamily="50" charset="-128"/>
                <a:ea typeface="BIZ UDPゴシック" panose="020B0400000000000000" pitchFamily="50" charset="-128"/>
              </a:rPr>
              <a:t>お金・法律などの相談機関</a:t>
            </a:r>
          </a:p>
        </p:txBody>
      </p:sp>
      <p:sp>
        <p:nvSpPr>
          <p:cNvPr id="16" name="四角形: 角を丸くする 15">
            <a:extLst>
              <a:ext uri="{FF2B5EF4-FFF2-40B4-BE49-F238E27FC236}">
                <a16:creationId xmlns:a16="http://schemas.microsoft.com/office/drawing/2014/main" id="{0E2A569E-4F8B-4CA0-8CFE-201103CB49BD}"/>
              </a:ext>
            </a:extLst>
          </p:cNvPr>
          <p:cNvSpPr/>
          <p:nvPr/>
        </p:nvSpPr>
        <p:spPr>
          <a:xfrm>
            <a:off x="118527" y="9456243"/>
            <a:ext cx="6574369" cy="2321088"/>
          </a:xfrm>
          <a:prstGeom prst="round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a:latin typeface="BIZ UDPゴシック" panose="020B0400000000000000" pitchFamily="50" charset="-128"/>
                <a:ea typeface="BIZ UDPゴシック" panose="020B0400000000000000" pitchFamily="50" charset="-128"/>
              </a:rPr>
              <a:t>◆法テラス長崎</a:t>
            </a:r>
            <a:r>
              <a:rPr kumimoji="1" lang="en-US" altLang="ja-JP"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　　 </a:t>
            </a:r>
            <a:r>
              <a:rPr kumimoji="1" lang="en-US" altLang="ja-JP" dirty="0">
                <a:latin typeface="BIZ UDPゴシック" panose="020B0400000000000000" pitchFamily="50" charset="-128"/>
                <a:ea typeface="BIZ UDPゴシック" panose="020B0400000000000000" pitchFamily="50" charset="-128"/>
              </a:rPr>
              <a:t> 0570-078362</a:t>
            </a:r>
          </a:p>
          <a:p>
            <a:endParaRPr kumimoji="1" lang="en-US" altLang="ja-JP" sz="800"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◆長崎県弁護士会　　　　　　　 </a:t>
            </a:r>
            <a:r>
              <a:rPr kumimoji="1" lang="en-US" altLang="ja-JP" dirty="0">
                <a:latin typeface="BIZ UDPゴシック" panose="020B0400000000000000" pitchFamily="50" charset="-128"/>
                <a:ea typeface="BIZ UDPゴシック" panose="020B0400000000000000" pitchFamily="50" charset="-128"/>
              </a:rPr>
              <a:t>095-824-3903</a:t>
            </a:r>
          </a:p>
          <a:p>
            <a:endParaRPr kumimoji="1" lang="en-US" altLang="ja-JP" sz="800"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◆長崎県司法書士会　　　　　　</a:t>
            </a:r>
            <a:r>
              <a:rPr kumimoji="1" lang="en-US" altLang="ja-JP" dirty="0">
                <a:latin typeface="BIZ UDPゴシック" panose="020B0400000000000000" pitchFamily="50" charset="-128"/>
                <a:ea typeface="BIZ UDPゴシック" panose="020B0400000000000000" pitchFamily="50" charset="-128"/>
              </a:rPr>
              <a:t>095-823-4895</a:t>
            </a:r>
          </a:p>
          <a:p>
            <a:endParaRPr kumimoji="1" lang="en-US" altLang="ja-JP" sz="800"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◆長崎県消費生活センター　　</a:t>
            </a:r>
            <a:r>
              <a:rPr kumimoji="1" lang="en-US" altLang="ja-JP" dirty="0">
                <a:latin typeface="BIZ UDPゴシック" panose="020B0400000000000000" pitchFamily="50" charset="-128"/>
                <a:ea typeface="BIZ UDPゴシック" panose="020B0400000000000000" pitchFamily="50" charset="-128"/>
              </a:rPr>
              <a:t>095-824-0999</a:t>
            </a:r>
          </a:p>
          <a:p>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200" dirty="0">
                <a:latin typeface="UD デジタル 教科書体 NP-R" panose="02020400000000000000" pitchFamily="18" charset="-128"/>
                <a:ea typeface="UD デジタル 教科書体 NP-R" panose="02020400000000000000" pitchFamily="18" charset="-128"/>
              </a:rPr>
              <a:t>＊相談を希望する際は、予約が必要な場合もありますので各相談機関にお問い合わせください。</a:t>
            </a:r>
            <a:endParaRPr kumimoji="1" lang="ja-JP" altLang="en-US" sz="1200" dirty="0">
              <a:latin typeface="BIZ UDPゴシック" panose="020B0400000000000000" pitchFamily="50" charset="-128"/>
              <a:ea typeface="BIZ UDPゴシック" panose="020B0400000000000000" pitchFamily="50" charset="-128"/>
            </a:endParaRPr>
          </a:p>
        </p:txBody>
      </p:sp>
      <p:pic>
        <p:nvPicPr>
          <p:cNvPr id="17" name="図 16" descr="挿絵 が含まれている画像&#10;&#10;自動的に生成された説明">
            <a:extLst>
              <a:ext uri="{FF2B5EF4-FFF2-40B4-BE49-F238E27FC236}">
                <a16:creationId xmlns:a16="http://schemas.microsoft.com/office/drawing/2014/main" id="{E9EB4691-FF7E-4792-AD06-BE5344CC7E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26999" y="107175"/>
            <a:ext cx="1375836" cy="745876"/>
          </a:xfrm>
          <a:prstGeom prst="rect">
            <a:avLst/>
          </a:prstGeom>
        </p:spPr>
      </p:pic>
      <p:pic>
        <p:nvPicPr>
          <p:cNvPr id="18" name="図 17" descr="図形, 矢印&#10;&#10;自動的に生成された説明">
            <a:extLst>
              <a:ext uri="{FF2B5EF4-FFF2-40B4-BE49-F238E27FC236}">
                <a16:creationId xmlns:a16="http://schemas.microsoft.com/office/drawing/2014/main" id="{B8185406-4C46-4B8C-9B78-BE1965C768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27370" y="9388840"/>
            <a:ext cx="1224793" cy="1072224"/>
          </a:xfrm>
          <a:prstGeom prst="rect">
            <a:avLst/>
          </a:prstGeom>
        </p:spPr>
      </p:pic>
      <p:sp>
        <p:nvSpPr>
          <p:cNvPr id="2" name="正方形/長方形 1">
            <a:extLst>
              <a:ext uri="{FF2B5EF4-FFF2-40B4-BE49-F238E27FC236}">
                <a16:creationId xmlns:a16="http://schemas.microsoft.com/office/drawing/2014/main" id="{EAA72316-29F7-4771-AE2E-18E9790263C6}"/>
              </a:ext>
            </a:extLst>
          </p:cNvPr>
          <p:cNvSpPr/>
          <p:nvPr/>
        </p:nvSpPr>
        <p:spPr>
          <a:xfrm>
            <a:off x="125949" y="11841949"/>
            <a:ext cx="6583890" cy="2753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引用：長崎県ホームページ「依存症対策」　（障害福祉課作成）</a:t>
            </a:r>
          </a:p>
        </p:txBody>
      </p:sp>
    </p:spTree>
    <p:extLst>
      <p:ext uri="{BB962C8B-B14F-4D97-AF65-F5344CB8AC3E}">
        <p14:creationId xmlns:p14="http://schemas.microsoft.com/office/powerpoint/2010/main" val="20759141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1238</TotalTime>
  <Words>253</Words>
  <Application>Microsoft Office PowerPoint</Application>
  <PresentationFormat>ワイド画面</PresentationFormat>
  <Paragraphs>38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UD デジタル 教科書体 NK-R</vt:lpstr>
      <vt:lpstr>UD デジタル 教科書体 NP-R</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やめたくてもやめれない・・・ 　　　　　　　もしかして依存症？！  　　回復は可能です。 　　　　ひとりで悩まず 　　　　　　　相談してみませんか。</dc:title>
  <dc:creator>佐々木多佳子</dc:creator>
  <cp:lastModifiedBy>佐々木多佳子</cp:lastModifiedBy>
  <cp:revision>25</cp:revision>
  <cp:lastPrinted>2025-04-10T07:11:59Z</cp:lastPrinted>
  <dcterms:created xsi:type="dcterms:W3CDTF">2024-02-01T09:33:55Z</dcterms:created>
  <dcterms:modified xsi:type="dcterms:W3CDTF">2025-04-15T02:14:05Z</dcterms:modified>
</cp:coreProperties>
</file>