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624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95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47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92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04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97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430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47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14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4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39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80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D25DC-BA44-4079-A0AA-95E4571124BA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23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0E6130-14FF-409F-96B9-EE3835E3E64D}"/>
              </a:ext>
            </a:extLst>
          </p:cNvPr>
          <p:cNvSpPr txBox="1"/>
          <p:nvPr/>
        </p:nvSpPr>
        <p:spPr>
          <a:xfrm>
            <a:off x="757826" y="519569"/>
            <a:ext cx="5342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長崎県版ＳＤＧｓカードゲームワークシート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CD8AAEF-1413-4019-B47E-0DB61BBAF8B1}"/>
              </a:ext>
            </a:extLst>
          </p:cNvPr>
          <p:cNvSpPr txBox="1"/>
          <p:nvPr/>
        </p:nvSpPr>
        <p:spPr>
          <a:xfrm>
            <a:off x="464264" y="1222231"/>
            <a:ext cx="44395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①今回のカードはどんなカードでしたか。文字や絵で書きましょう。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86A9EB6-5E2B-4972-82A7-BEA5077C18E1}"/>
              </a:ext>
            </a:extLst>
          </p:cNvPr>
          <p:cNvGrpSpPr/>
          <p:nvPr/>
        </p:nvGrpSpPr>
        <p:grpSpPr>
          <a:xfrm>
            <a:off x="574106" y="1620322"/>
            <a:ext cx="5709788" cy="4096766"/>
            <a:chOff x="574106" y="1682952"/>
            <a:chExt cx="5709788" cy="4096766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73CCEF99-0B58-4517-A16B-70D63BC1900A}"/>
                </a:ext>
              </a:extLst>
            </p:cNvPr>
            <p:cNvGrpSpPr/>
            <p:nvPr/>
          </p:nvGrpSpPr>
          <p:grpSpPr>
            <a:xfrm>
              <a:off x="3629143" y="2349696"/>
              <a:ext cx="2461470" cy="738664"/>
              <a:chOff x="3799564" y="1800074"/>
              <a:chExt cx="2461470" cy="738664"/>
            </a:xfrm>
          </p:grpSpPr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E83AD3F3-5EAE-442B-818E-A20FF9A3A09F}"/>
                  </a:ext>
                </a:extLst>
              </p:cNvPr>
              <p:cNvSpPr txBox="1"/>
              <p:nvPr/>
            </p:nvSpPr>
            <p:spPr>
              <a:xfrm>
                <a:off x="3799564" y="1800074"/>
                <a:ext cx="2438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名前</a:t>
                </a:r>
                <a:endParaRPr kumimoji="1" lang="en-US" altLang="ja-JP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kumimoji="1" lang="en-US" altLang="ja-JP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ja-JP" altLang="en-US" sz="1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年齢　　　代</a:t>
                </a:r>
              </a:p>
            </p:txBody>
          </p:sp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8F464F77-0705-44ED-B372-200FF333772F}"/>
                  </a:ext>
                </a:extLst>
              </p:cNvPr>
              <p:cNvCxnSpPr/>
              <p:nvPr/>
            </p:nvCxnSpPr>
            <p:spPr>
              <a:xfrm>
                <a:off x="3887352" y="2070989"/>
                <a:ext cx="237368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3CAEB3E6-FEAB-41A2-AD3B-65E4907685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89861" y="2485398"/>
                <a:ext cx="111366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1A7120CA-168F-4D76-8BD4-09A3D3EADF05}"/>
                </a:ext>
              </a:extLst>
            </p:cNvPr>
            <p:cNvGrpSpPr/>
            <p:nvPr/>
          </p:nvGrpSpPr>
          <p:grpSpPr>
            <a:xfrm>
              <a:off x="889347" y="1682952"/>
              <a:ext cx="2104373" cy="1971539"/>
              <a:chOff x="889347" y="1086140"/>
              <a:chExt cx="2104373" cy="1971539"/>
            </a:xfrm>
          </p:grpSpPr>
          <p:sp>
            <p:nvSpPr>
              <p:cNvPr id="5" name="四角形: 角を丸くする 4">
                <a:extLst>
                  <a:ext uri="{FF2B5EF4-FFF2-40B4-BE49-F238E27FC236}">
                    <a16:creationId xmlns:a16="http://schemas.microsoft.com/office/drawing/2014/main" id="{8091F805-C127-4F12-BE80-96CEC4DAAB47}"/>
                  </a:ext>
                </a:extLst>
              </p:cNvPr>
              <p:cNvSpPr/>
              <p:nvPr/>
            </p:nvSpPr>
            <p:spPr>
              <a:xfrm>
                <a:off x="889347" y="1404243"/>
                <a:ext cx="2104373" cy="1653436"/>
              </a:xfrm>
              <a:prstGeom prst="round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825AA7CB-33CA-4097-8E02-DAB9B5154293}"/>
                  </a:ext>
                </a:extLst>
              </p:cNvPr>
              <p:cNvSpPr txBox="1"/>
              <p:nvPr/>
            </p:nvSpPr>
            <p:spPr>
              <a:xfrm>
                <a:off x="1404997" y="1086140"/>
                <a:ext cx="107307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人物カード</a:t>
                </a:r>
              </a:p>
            </p:txBody>
          </p:sp>
        </p:grpSp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DF53F056-5434-4151-857C-9A9547B0DB04}"/>
                </a:ext>
              </a:extLst>
            </p:cNvPr>
            <p:cNvGrpSpPr/>
            <p:nvPr/>
          </p:nvGrpSpPr>
          <p:grpSpPr>
            <a:xfrm>
              <a:off x="2620027" y="3839112"/>
              <a:ext cx="1617945" cy="1940606"/>
              <a:chOff x="2620027" y="3839112"/>
              <a:chExt cx="1617945" cy="1940606"/>
            </a:xfrm>
          </p:grpSpPr>
          <p:sp>
            <p:nvSpPr>
              <p:cNvPr id="6" name="四角形: 角を丸くする 5">
                <a:extLst>
                  <a:ext uri="{FF2B5EF4-FFF2-40B4-BE49-F238E27FC236}">
                    <a16:creationId xmlns:a16="http://schemas.microsoft.com/office/drawing/2014/main" id="{FAEB1EC1-8E30-4439-AE70-B893A2ABDBC6}"/>
                  </a:ext>
                </a:extLst>
              </p:cNvPr>
              <p:cNvSpPr/>
              <p:nvPr/>
            </p:nvSpPr>
            <p:spPr>
              <a:xfrm>
                <a:off x="2620027" y="4126282"/>
                <a:ext cx="1617945" cy="1653436"/>
              </a:xfrm>
              <a:prstGeom prst="round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AB55A250-C76A-4C2A-A6C5-4F542752B1CF}"/>
                  </a:ext>
                </a:extLst>
              </p:cNvPr>
              <p:cNvSpPr txBox="1"/>
              <p:nvPr/>
            </p:nvSpPr>
            <p:spPr>
              <a:xfrm>
                <a:off x="2776862" y="3839112"/>
                <a:ext cx="13042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アイテムカード</a:t>
                </a:r>
              </a:p>
            </p:txBody>
          </p:sp>
        </p:grpSp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BE0B711D-6714-4A7C-8778-8E96A98BE475}"/>
                </a:ext>
              </a:extLst>
            </p:cNvPr>
            <p:cNvGrpSpPr/>
            <p:nvPr/>
          </p:nvGrpSpPr>
          <p:grpSpPr>
            <a:xfrm>
              <a:off x="4665949" y="3839111"/>
              <a:ext cx="1617945" cy="1940607"/>
              <a:chOff x="4665949" y="3839111"/>
              <a:chExt cx="1617945" cy="1940607"/>
            </a:xfrm>
          </p:grpSpPr>
          <p:sp>
            <p:nvSpPr>
              <p:cNvPr id="7" name="四角形: 角を丸くする 6">
                <a:extLst>
                  <a:ext uri="{FF2B5EF4-FFF2-40B4-BE49-F238E27FC236}">
                    <a16:creationId xmlns:a16="http://schemas.microsoft.com/office/drawing/2014/main" id="{C150EEBF-F6D5-4317-BB5C-F4D41ADA4DC1}"/>
                  </a:ext>
                </a:extLst>
              </p:cNvPr>
              <p:cNvSpPr/>
              <p:nvPr/>
            </p:nvSpPr>
            <p:spPr>
              <a:xfrm>
                <a:off x="4665949" y="4126282"/>
                <a:ext cx="1617945" cy="1653436"/>
              </a:xfrm>
              <a:prstGeom prst="round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F2CFE08-D8F0-46FE-9B86-1FD2E742A7F1}"/>
                  </a:ext>
                </a:extLst>
              </p:cNvPr>
              <p:cNvSpPr txBox="1"/>
              <p:nvPr/>
            </p:nvSpPr>
            <p:spPr>
              <a:xfrm>
                <a:off x="4822784" y="3839111"/>
                <a:ext cx="13042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アイテムカード</a:t>
                </a:r>
              </a:p>
            </p:txBody>
          </p:sp>
        </p:grp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B9ECDF85-7C1E-4997-BBE0-9EC0A212088C}"/>
                </a:ext>
              </a:extLst>
            </p:cNvPr>
            <p:cNvGrpSpPr/>
            <p:nvPr/>
          </p:nvGrpSpPr>
          <p:grpSpPr>
            <a:xfrm>
              <a:off x="574106" y="3820652"/>
              <a:ext cx="1617945" cy="1959066"/>
              <a:chOff x="574106" y="3820652"/>
              <a:chExt cx="1617945" cy="1959066"/>
            </a:xfrm>
          </p:grpSpPr>
          <p:sp>
            <p:nvSpPr>
              <p:cNvPr id="8" name="四角形: 角を丸くする 7">
                <a:extLst>
                  <a:ext uri="{FF2B5EF4-FFF2-40B4-BE49-F238E27FC236}">
                    <a16:creationId xmlns:a16="http://schemas.microsoft.com/office/drawing/2014/main" id="{0931D123-15D5-491C-B27E-0EDD749B7AD5}"/>
                  </a:ext>
                </a:extLst>
              </p:cNvPr>
              <p:cNvSpPr/>
              <p:nvPr/>
            </p:nvSpPr>
            <p:spPr>
              <a:xfrm>
                <a:off x="574106" y="4126282"/>
                <a:ext cx="1617945" cy="1653436"/>
              </a:xfrm>
              <a:prstGeom prst="round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008A786F-3CCC-4829-861C-8FF60C095F5D}"/>
                  </a:ext>
                </a:extLst>
              </p:cNvPr>
              <p:cNvSpPr txBox="1"/>
              <p:nvPr/>
            </p:nvSpPr>
            <p:spPr>
              <a:xfrm>
                <a:off x="899978" y="3820652"/>
                <a:ext cx="9661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統計カード</a:t>
                </a:r>
              </a:p>
            </p:txBody>
          </p:sp>
        </p:grp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CFAC48A-E27C-4888-8F53-328241DA496D}"/>
              </a:ext>
            </a:extLst>
          </p:cNvPr>
          <p:cNvSpPr txBox="1"/>
          <p:nvPr/>
        </p:nvSpPr>
        <p:spPr>
          <a:xfrm>
            <a:off x="620035" y="5888600"/>
            <a:ext cx="5663859" cy="560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上の人物はどんなことに困っている（今後困る）と思いますか。統計カードやアイテムカードから考えてみましょう。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F368AB40-4061-4595-A2E7-4E2C3738BCC0}"/>
              </a:ext>
            </a:extLst>
          </p:cNvPr>
          <p:cNvGrpSpPr/>
          <p:nvPr/>
        </p:nvGrpSpPr>
        <p:grpSpPr>
          <a:xfrm>
            <a:off x="620036" y="6629758"/>
            <a:ext cx="5617928" cy="2862883"/>
            <a:chOff x="620036" y="6504498"/>
            <a:chExt cx="5617928" cy="2862883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88A1E624-4E5E-455C-98C4-3A7BB97D0C73}"/>
                </a:ext>
              </a:extLst>
            </p:cNvPr>
            <p:cNvSpPr/>
            <p:nvPr/>
          </p:nvSpPr>
          <p:spPr>
            <a:xfrm>
              <a:off x="620036" y="6504498"/>
              <a:ext cx="5617928" cy="2862883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C0101372-05BD-44A8-8FCC-44B274533B6A}"/>
                </a:ext>
              </a:extLst>
            </p:cNvPr>
            <p:cNvSpPr txBox="1"/>
            <p:nvPr/>
          </p:nvSpPr>
          <p:spPr>
            <a:xfrm>
              <a:off x="758236" y="6674286"/>
              <a:ext cx="13804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②あなたの分析</a:t>
              </a: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2348755D-6EDC-42DA-8DA9-DFF26AB170D1}"/>
                </a:ext>
              </a:extLst>
            </p:cNvPr>
            <p:cNvSpPr txBox="1"/>
            <p:nvPr/>
          </p:nvSpPr>
          <p:spPr>
            <a:xfrm>
              <a:off x="742996" y="7916889"/>
              <a:ext cx="15720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③まわりの人の分析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335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29ADE0A-4D58-4727-97E8-1BD6B296F878}"/>
              </a:ext>
            </a:extLst>
          </p:cNvPr>
          <p:cNvGrpSpPr/>
          <p:nvPr/>
        </p:nvGrpSpPr>
        <p:grpSpPr>
          <a:xfrm>
            <a:off x="620036" y="1018622"/>
            <a:ext cx="5617928" cy="1464886"/>
            <a:chOff x="620036" y="1118307"/>
            <a:chExt cx="5617928" cy="1691567"/>
          </a:xfrm>
        </p:grpSpPr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85189E81-C610-4522-A7B9-BB4BDE6CE772}"/>
                </a:ext>
              </a:extLst>
            </p:cNvPr>
            <p:cNvSpPr/>
            <p:nvPr/>
          </p:nvSpPr>
          <p:spPr>
            <a:xfrm>
              <a:off x="620036" y="1118307"/>
              <a:ext cx="5617928" cy="1691567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E547A2B-9A84-4C8F-8E28-4FFA9D7FD5B7}"/>
                </a:ext>
              </a:extLst>
            </p:cNvPr>
            <p:cNvSpPr txBox="1"/>
            <p:nvPr/>
          </p:nvSpPr>
          <p:spPr>
            <a:xfrm>
              <a:off x="688409" y="1184023"/>
              <a:ext cx="645091" cy="319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/>
                <a:t>④問題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CDC3C7D1-8095-427C-A476-B721362D1AFF}"/>
                </a:ext>
              </a:extLst>
            </p:cNvPr>
            <p:cNvSpPr txBox="1"/>
            <p:nvPr/>
          </p:nvSpPr>
          <p:spPr>
            <a:xfrm>
              <a:off x="688409" y="1898754"/>
              <a:ext cx="645091" cy="319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/>
                <a:t>⑤原因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4DEFC42-6168-4648-BF15-5F73E782EBC2}"/>
              </a:ext>
            </a:extLst>
          </p:cNvPr>
          <p:cNvGrpSpPr/>
          <p:nvPr/>
        </p:nvGrpSpPr>
        <p:grpSpPr>
          <a:xfrm>
            <a:off x="607773" y="398646"/>
            <a:ext cx="5661504" cy="581372"/>
            <a:chOff x="607773" y="523906"/>
            <a:chExt cx="5661504" cy="581372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2059356E-A4B9-498C-9879-0351BC8FBC6E}"/>
                </a:ext>
              </a:extLst>
            </p:cNvPr>
            <p:cNvSpPr txBox="1"/>
            <p:nvPr/>
          </p:nvSpPr>
          <p:spPr>
            <a:xfrm>
              <a:off x="651349" y="529415"/>
              <a:ext cx="5617928" cy="575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1100" dirty="0"/>
                <a:t>　　　　　さんが抱えている（今後抱えるかもしれない）問題とその原因について、グループで考えてみましょう。</a:t>
              </a:r>
              <a:endParaRPr kumimoji="1" lang="en-US" altLang="ja-JP" sz="1100" dirty="0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B641512D-2D11-4A67-8A3F-CE97069DD733}"/>
                </a:ext>
              </a:extLst>
            </p:cNvPr>
            <p:cNvSpPr/>
            <p:nvPr/>
          </p:nvSpPr>
          <p:spPr>
            <a:xfrm>
              <a:off x="607773" y="523906"/>
              <a:ext cx="801927" cy="26210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2E82E0F-799A-4A9F-873F-9F6E42175623}"/>
              </a:ext>
            </a:extLst>
          </p:cNvPr>
          <p:cNvSpPr/>
          <p:nvPr/>
        </p:nvSpPr>
        <p:spPr>
          <a:xfrm>
            <a:off x="607773" y="4348617"/>
            <a:ext cx="5617928" cy="3804783"/>
          </a:xfrm>
          <a:prstGeom prst="rect">
            <a:avLst/>
          </a:prstGeom>
          <a:noFill/>
          <a:ln w="57150" cmpd="thinThick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274FC2-5AC3-4A04-A36C-2726F4C1DEB1}"/>
              </a:ext>
            </a:extLst>
          </p:cNvPr>
          <p:cNvSpPr txBox="1"/>
          <p:nvPr/>
        </p:nvSpPr>
        <p:spPr>
          <a:xfrm>
            <a:off x="488036" y="4055755"/>
            <a:ext cx="104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◎上級者編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5E76C32-1CD9-4E82-BBB9-F9F8D6FD4E2F}"/>
              </a:ext>
            </a:extLst>
          </p:cNvPr>
          <p:cNvSpPr txBox="1"/>
          <p:nvPr/>
        </p:nvSpPr>
        <p:spPr>
          <a:xfrm>
            <a:off x="938929" y="4454510"/>
            <a:ext cx="4658291" cy="484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100" dirty="0"/>
              <a:t>⑦上で考えた解決策を行うことで、他の何かを犠牲にしていませんか？</a:t>
            </a:r>
            <a:endParaRPr kumimoji="1" lang="en-US" altLang="ja-JP" sz="1100" dirty="0"/>
          </a:p>
          <a:p>
            <a:pPr>
              <a:lnSpc>
                <a:spcPct val="120000"/>
              </a:lnSpc>
            </a:pPr>
            <a:r>
              <a:rPr kumimoji="1" lang="ja-JP" altLang="en-US" sz="1100" dirty="0"/>
              <a:t>ＳＤＧｓの３つの側面を満たしているか、〇か✕をつけましょう。</a:t>
            </a:r>
          </a:p>
        </p:txBody>
      </p:sp>
      <p:graphicFrame>
        <p:nvGraphicFramePr>
          <p:cNvPr id="12" name="表 12">
            <a:extLst>
              <a:ext uri="{FF2B5EF4-FFF2-40B4-BE49-F238E27FC236}">
                <a16:creationId xmlns:a16="http://schemas.microsoft.com/office/drawing/2014/main" id="{3D3A99A5-5B27-43B6-8086-E57457437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999943"/>
              </p:ext>
            </p:extLst>
          </p:nvPr>
        </p:nvGraphicFramePr>
        <p:xfrm>
          <a:off x="875062" y="4987858"/>
          <a:ext cx="5083350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6273">
                  <a:extLst>
                    <a:ext uri="{9D8B030D-6E8A-4147-A177-3AD203B41FA5}">
                      <a16:colId xmlns:a16="http://schemas.microsoft.com/office/drawing/2014/main" val="3143473487"/>
                    </a:ext>
                  </a:extLst>
                </a:gridCol>
                <a:gridCol w="3464744">
                  <a:extLst>
                    <a:ext uri="{9D8B030D-6E8A-4147-A177-3AD203B41FA5}">
                      <a16:colId xmlns:a16="http://schemas.microsoft.com/office/drawing/2014/main" val="2102179889"/>
                    </a:ext>
                  </a:extLst>
                </a:gridCol>
                <a:gridCol w="442333">
                  <a:extLst>
                    <a:ext uri="{9D8B030D-6E8A-4147-A177-3AD203B41FA5}">
                      <a16:colId xmlns:a16="http://schemas.microsoft.com/office/drawing/2014/main" val="32279133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/>
                        <a:t>【</a:t>
                      </a:r>
                      <a:r>
                        <a:rPr kumimoji="1" lang="ja-JP" altLang="en-US" sz="1050" dirty="0"/>
                        <a:t>経済</a:t>
                      </a:r>
                      <a:r>
                        <a:rPr kumimoji="1" lang="en-US" altLang="ja-JP" sz="1050" dirty="0"/>
                        <a:t>】</a:t>
                      </a:r>
                      <a:r>
                        <a:rPr kumimoji="1" lang="ja-JP" altLang="en-US" sz="1050" dirty="0"/>
                        <a:t>の側面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お金がかかりすぎるなど非現実的な解決策になっていない。</a:t>
                      </a:r>
                      <a:endParaRPr kumimoji="1" lang="en-US" altLang="ja-JP" sz="900" dirty="0"/>
                    </a:p>
                    <a:p>
                      <a:pPr marL="88900" indent="-8890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経済や生活にマイナスの影響は少ない。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39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/>
                        <a:t>【</a:t>
                      </a:r>
                      <a:r>
                        <a:rPr kumimoji="1" lang="ja-JP" altLang="en-US" sz="1050" dirty="0"/>
                        <a:t>社会</a:t>
                      </a:r>
                      <a:r>
                        <a:rPr kumimoji="1" lang="en-US" altLang="ja-JP" sz="1050" dirty="0"/>
                        <a:t>】</a:t>
                      </a:r>
                      <a:r>
                        <a:rPr kumimoji="1" lang="ja-JP" altLang="en-US" sz="1050" dirty="0"/>
                        <a:t>の側面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誰かが不利益を受けたり、差別されることなく、みんなに公正な機会が与えられている。</a:t>
                      </a:r>
                      <a:endParaRPr kumimoji="1" lang="en-US" altLang="ja-JP" sz="900" dirty="0"/>
                    </a:p>
                    <a:p>
                      <a:pPr marL="88900" indent="-8890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精神的なストレスが少ない生活ができている。</a:t>
                      </a:r>
                      <a:endParaRPr kumimoji="1" lang="en-US" altLang="ja-JP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247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/>
                        <a:t>【</a:t>
                      </a:r>
                      <a:r>
                        <a:rPr kumimoji="1" lang="ja-JP" altLang="en-US" sz="1050" dirty="0"/>
                        <a:t>環境</a:t>
                      </a:r>
                      <a:r>
                        <a:rPr kumimoji="1" lang="en-US" altLang="ja-JP" sz="1050" dirty="0"/>
                        <a:t>】</a:t>
                      </a:r>
                      <a:r>
                        <a:rPr kumimoji="1" lang="ja-JP" altLang="en-US" sz="1050" dirty="0"/>
                        <a:t>の側面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自然環境、海洋や陸上の資源などにできるだけ影響を与えていない。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664401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6EAD906-3CEF-4E22-A3E7-2F47215E4AF5}"/>
              </a:ext>
            </a:extLst>
          </p:cNvPr>
          <p:cNvSpPr txBox="1"/>
          <p:nvPr/>
        </p:nvSpPr>
        <p:spPr>
          <a:xfrm>
            <a:off x="938929" y="6429582"/>
            <a:ext cx="5019483" cy="69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100" dirty="0"/>
              <a:t>⑧上の表で✕印がついた側面について、どのようなアイテムや仕組みがあると〇になると思いますか。現実世界に存在しないものでも良いので、想像して自由に書いてみましょう！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B660F2E9-CE2A-4047-BED7-524334AE58E9}"/>
              </a:ext>
            </a:extLst>
          </p:cNvPr>
          <p:cNvSpPr/>
          <p:nvPr/>
        </p:nvSpPr>
        <p:spPr>
          <a:xfrm>
            <a:off x="875062" y="7146087"/>
            <a:ext cx="5083349" cy="79745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EA710A8-58D8-40D7-8915-2C303FCD79ED}"/>
              </a:ext>
            </a:extLst>
          </p:cNvPr>
          <p:cNvSpPr txBox="1"/>
          <p:nvPr/>
        </p:nvSpPr>
        <p:spPr>
          <a:xfrm>
            <a:off x="620036" y="8346772"/>
            <a:ext cx="56492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⑨考えた解決策は、ＳＤＧｓの目標のうち、どの目標を達成できますか。番号や絵で書きましょう。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79AE84A-D954-4875-A3D3-04345FCFA25D}"/>
              </a:ext>
            </a:extLst>
          </p:cNvPr>
          <p:cNvSpPr txBox="1"/>
          <p:nvPr/>
        </p:nvSpPr>
        <p:spPr>
          <a:xfrm>
            <a:off x="607772" y="2595984"/>
            <a:ext cx="56056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上の問題を解決するためには、どのような方法があるかグループで考えてみましょう。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771AF52A-A68C-4761-B7EA-E904CF377758}"/>
              </a:ext>
            </a:extLst>
          </p:cNvPr>
          <p:cNvSpPr/>
          <p:nvPr/>
        </p:nvSpPr>
        <p:spPr>
          <a:xfrm>
            <a:off x="620691" y="2900866"/>
            <a:ext cx="5617928" cy="899308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9F64135-AA8F-42C1-8FC8-BD07E437BC3B}"/>
              </a:ext>
            </a:extLst>
          </p:cNvPr>
          <p:cNvSpPr txBox="1"/>
          <p:nvPr/>
        </p:nvSpPr>
        <p:spPr>
          <a:xfrm>
            <a:off x="688409" y="2971387"/>
            <a:ext cx="841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⑥解決策</a:t>
            </a: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D91C7D49-5A74-4582-80C5-1DBDB1663530}"/>
              </a:ext>
            </a:extLst>
          </p:cNvPr>
          <p:cNvGrpSpPr/>
          <p:nvPr/>
        </p:nvGrpSpPr>
        <p:grpSpPr>
          <a:xfrm>
            <a:off x="763684" y="8887375"/>
            <a:ext cx="5405907" cy="736413"/>
            <a:chOff x="763684" y="8887375"/>
            <a:chExt cx="5405907" cy="736413"/>
          </a:xfrm>
        </p:grpSpPr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1B30F4F2-780C-4733-8AD0-21C6BADC5DC7}"/>
                </a:ext>
              </a:extLst>
            </p:cNvPr>
            <p:cNvSpPr/>
            <p:nvPr/>
          </p:nvSpPr>
          <p:spPr>
            <a:xfrm>
              <a:off x="763684" y="8887375"/>
              <a:ext cx="721291" cy="7212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299BD275-E524-4A29-BA23-8BF2EC5FE0D9}"/>
                </a:ext>
              </a:extLst>
            </p:cNvPr>
            <p:cNvSpPr/>
            <p:nvPr/>
          </p:nvSpPr>
          <p:spPr>
            <a:xfrm>
              <a:off x="1688655" y="8887375"/>
              <a:ext cx="721291" cy="7212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E5A979CD-F2AC-4BF6-AD51-46258E19DF41}"/>
                </a:ext>
              </a:extLst>
            </p:cNvPr>
            <p:cNvSpPr/>
            <p:nvPr/>
          </p:nvSpPr>
          <p:spPr>
            <a:xfrm>
              <a:off x="2615065" y="8887377"/>
              <a:ext cx="721291" cy="7212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8B36DC97-27CC-4340-AEEA-DAF101ED0AAC}"/>
                </a:ext>
              </a:extLst>
            </p:cNvPr>
            <p:cNvSpPr/>
            <p:nvPr/>
          </p:nvSpPr>
          <p:spPr>
            <a:xfrm>
              <a:off x="3538598" y="8887376"/>
              <a:ext cx="721291" cy="7212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EA28EA82-F2B0-4177-A9B4-D051CB6CA1AD}"/>
                </a:ext>
              </a:extLst>
            </p:cNvPr>
            <p:cNvSpPr/>
            <p:nvPr/>
          </p:nvSpPr>
          <p:spPr>
            <a:xfrm>
              <a:off x="4462131" y="8887376"/>
              <a:ext cx="781050" cy="7212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30617453-3813-4DD3-872E-8D850C734A66}"/>
                </a:ext>
              </a:extLst>
            </p:cNvPr>
            <p:cNvSpPr/>
            <p:nvPr/>
          </p:nvSpPr>
          <p:spPr>
            <a:xfrm>
              <a:off x="5448300" y="8902497"/>
              <a:ext cx="721291" cy="7212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23367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</TotalTime>
  <Words>310</Words>
  <Application>Microsoft Office PowerPoint</Application>
  <PresentationFormat>A4 210 x 297 mm</PresentationFormat>
  <Paragraphs>30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 巧</dc:creator>
  <cp:lastModifiedBy>井上 巧</cp:lastModifiedBy>
  <cp:revision>3</cp:revision>
  <cp:lastPrinted>2022-11-29T05:30:36Z</cp:lastPrinted>
  <dcterms:created xsi:type="dcterms:W3CDTF">2022-11-28T05:24:54Z</dcterms:created>
  <dcterms:modified xsi:type="dcterms:W3CDTF">2022-11-29T05:54:26Z</dcterms:modified>
</cp:coreProperties>
</file>