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75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長谷川 麻衣子" initials="長谷川" lastIdx="2" clrIdx="0">
    <p:extLst>
      <p:ext uri="{19B8F6BF-5375-455C-9EA6-DF929625EA0E}">
        <p15:presenceInfo xmlns:p15="http://schemas.microsoft.com/office/powerpoint/2012/main" userId="S::014414@pref.nagasaki.lg.jp::b1f58c6f-507e-465d-b5a3-59367c7320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B5365-5B7F-43C9-8362-26B3346942C2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58AEC-55C5-4F59-A830-7746B4D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6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6D6-BB1E-49F1-81A2-7DCBE0E986E1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EF9C-8161-40EC-B2AE-28A37CF0A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83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6D6-BB1E-49F1-81A2-7DCBE0E986E1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EF9C-8161-40EC-B2AE-28A37CF0A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50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6D6-BB1E-49F1-81A2-7DCBE0E986E1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EF9C-8161-40EC-B2AE-28A37CF0A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7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6D6-BB1E-49F1-81A2-7DCBE0E986E1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EF9C-8161-40EC-B2AE-28A37CF0A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8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6D6-BB1E-49F1-81A2-7DCBE0E986E1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EF9C-8161-40EC-B2AE-28A37CF0A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90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6D6-BB1E-49F1-81A2-7DCBE0E986E1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EF9C-8161-40EC-B2AE-28A37CF0A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6D6-BB1E-49F1-81A2-7DCBE0E986E1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EF9C-8161-40EC-B2AE-28A37CF0A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06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6D6-BB1E-49F1-81A2-7DCBE0E986E1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EF9C-8161-40EC-B2AE-28A37CF0A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19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6D6-BB1E-49F1-81A2-7DCBE0E986E1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EF9C-8161-40EC-B2AE-28A37CF0A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12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6D6-BB1E-49F1-81A2-7DCBE0E986E1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EF9C-8161-40EC-B2AE-28A37CF0A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0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6D6-BB1E-49F1-81A2-7DCBE0E986E1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EF9C-8161-40EC-B2AE-28A37CF0A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85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C36D6-BB1E-49F1-81A2-7DCBE0E986E1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AEF9C-8161-40EC-B2AE-28A37CF0A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1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8E2B6A4-324C-4F01-984C-DF29C635F7AC}"/>
              </a:ext>
            </a:extLst>
          </p:cNvPr>
          <p:cNvSpPr/>
          <p:nvPr/>
        </p:nvSpPr>
        <p:spPr>
          <a:xfrm flipV="1">
            <a:off x="-19521" y="582226"/>
            <a:ext cx="9144000" cy="73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F22CA17D-72D5-4507-BC9C-32E76A7BF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995" y="1559882"/>
            <a:ext cx="2384631" cy="1102374"/>
          </a:xfrm>
          <a:prstGeom prst="rect">
            <a:avLst/>
          </a:prstGeom>
          <a:ln>
            <a:noFill/>
          </a:ln>
          <a:effectLst/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7860C12-F7EE-407F-A1B8-3DB8DD07E669}"/>
              </a:ext>
            </a:extLst>
          </p:cNvPr>
          <p:cNvSpPr/>
          <p:nvPr/>
        </p:nvSpPr>
        <p:spPr>
          <a:xfrm>
            <a:off x="76953" y="1118305"/>
            <a:ext cx="5861893" cy="5643396"/>
          </a:xfrm>
          <a:prstGeom prst="rect">
            <a:avLst/>
          </a:prstGeom>
          <a:noFill/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C93732D6-81FB-41FD-ABF8-4090F944EC1A}"/>
              </a:ext>
            </a:extLst>
          </p:cNvPr>
          <p:cNvSpPr/>
          <p:nvPr/>
        </p:nvSpPr>
        <p:spPr>
          <a:xfrm>
            <a:off x="3063126" y="4302246"/>
            <a:ext cx="1838107" cy="181031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020DCAB-C177-4039-878B-3A61DB622A4B}"/>
              </a:ext>
            </a:extLst>
          </p:cNvPr>
          <p:cNvGrpSpPr/>
          <p:nvPr/>
        </p:nvGrpSpPr>
        <p:grpSpPr>
          <a:xfrm>
            <a:off x="4005800" y="4588900"/>
            <a:ext cx="704481" cy="526871"/>
            <a:chOff x="1288869" y="3600995"/>
            <a:chExt cx="461554" cy="365745"/>
          </a:xfrm>
          <a:solidFill>
            <a:schemeClr val="bg1"/>
          </a:solidFill>
        </p:grpSpPr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FC28A265-7178-49B4-AED6-4369421B94DE}"/>
                </a:ext>
              </a:extLst>
            </p:cNvPr>
            <p:cNvSpPr/>
            <p:nvPr/>
          </p:nvSpPr>
          <p:spPr>
            <a:xfrm>
              <a:off x="1288869" y="3600995"/>
              <a:ext cx="461554" cy="182877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C21BFDD2-C30A-42B3-B989-FD35F8775BA0}"/>
                </a:ext>
              </a:extLst>
            </p:cNvPr>
            <p:cNvSpPr/>
            <p:nvPr/>
          </p:nvSpPr>
          <p:spPr>
            <a:xfrm>
              <a:off x="1406951" y="3783872"/>
              <a:ext cx="228809" cy="1828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875D124-6C9F-4A34-A46A-5A8F7244E9A1}"/>
              </a:ext>
            </a:extLst>
          </p:cNvPr>
          <p:cNvGrpSpPr/>
          <p:nvPr/>
        </p:nvGrpSpPr>
        <p:grpSpPr>
          <a:xfrm>
            <a:off x="3521225" y="3236700"/>
            <a:ext cx="1118500" cy="965009"/>
            <a:chOff x="1285019" y="3645884"/>
            <a:chExt cx="461554" cy="352334"/>
          </a:xfrm>
        </p:grpSpPr>
        <p:sp>
          <p:nvSpPr>
            <p:cNvPr id="10" name="二等辺三角形 9">
              <a:extLst>
                <a:ext uri="{FF2B5EF4-FFF2-40B4-BE49-F238E27FC236}">
                  <a16:creationId xmlns:a16="http://schemas.microsoft.com/office/drawing/2014/main" id="{0E655045-7F8C-405B-A05B-8134D3A88C62}"/>
                </a:ext>
              </a:extLst>
            </p:cNvPr>
            <p:cNvSpPr/>
            <p:nvPr/>
          </p:nvSpPr>
          <p:spPr>
            <a:xfrm>
              <a:off x="1285019" y="3645884"/>
              <a:ext cx="461554" cy="182877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EC2548CE-2ADC-4E5E-9E3A-D467C492913C}"/>
                </a:ext>
              </a:extLst>
            </p:cNvPr>
            <p:cNvSpPr/>
            <p:nvPr/>
          </p:nvSpPr>
          <p:spPr>
            <a:xfrm>
              <a:off x="1380942" y="3832490"/>
              <a:ext cx="279331" cy="1657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A7453A87-63C1-44A3-B724-A3C321478685}"/>
              </a:ext>
            </a:extLst>
          </p:cNvPr>
          <p:cNvGrpSpPr/>
          <p:nvPr/>
        </p:nvGrpSpPr>
        <p:grpSpPr>
          <a:xfrm>
            <a:off x="3252613" y="4631455"/>
            <a:ext cx="710949" cy="488952"/>
            <a:chOff x="1288869" y="3600995"/>
            <a:chExt cx="461554" cy="365745"/>
          </a:xfrm>
          <a:solidFill>
            <a:schemeClr val="bg1"/>
          </a:solidFill>
        </p:grpSpPr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6A1FB01B-1985-4309-B754-5B28258BABF5}"/>
                </a:ext>
              </a:extLst>
            </p:cNvPr>
            <p:cNvSpPr/>
            <p:nvPr/>
          </p:nvSpPr>
          <p:spPr>
            <a:xfrm>
              <a:off x="1288869" y="3600995"/>
              <a:ext cx="461554" cy="182877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8BE1EBF5-77CD-4318-BC39-30C2145E19CE}"/>
                </a:ext>
              </a:extLst>
            </p:cNvPr>
            <p:cNvSpPr/>
            <p:nvPr/>
          </p:nvSpPr>
          <p:spPr>
            <a:xfrm>
              <a:off x="1406951" y="3783872"/>
              <a:ext cx="228809" cy="1828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0EAB2A7-ACFE-4D8C-AD11-B94C781EC9E2}"/>
              </a:ext>
            </a:extLst>
          </p:cNvPr>
          <p:cNvSpPr txBox="1"/>
          <p:nvPr/>
        </p:nvSpPr>
        <p:spPr>
          <a:xfrm>
            <a:off x="3136827" y="5201695"/>
            <a:ext cx="1881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連携する医師がいない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施設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3D538FB8-16E6-472D-9D7F-7379E102E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855" y="3446636"/>
            <a:ext cx="862437" cy="1009222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20A612A-EF8B-4479-A45B-46222ABCFF5A}"/>
              </a:ext>
            </a:extLst>
          </p:cNvPr>
          <p:cNvSpPr txBox="1"/>
          <p:nvPr/>
        </p:nvSpPr>
        <p:spPr>
          <a:xfrm>
            <a:off x="3680501" y="3764870"/>
            <a:ext cx="1743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連携する医師（嘱託医等）がいる施設</a:t>
            </a:r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9C522720-D23A-470D-AE82-E649F070CD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16" y="4642411"/>
            <a:ext cx="811450" cy="986880"/>
          </a:xfrm>
          <a:prstGeom prst="rect">
            <a:avLst/>
          </a:prstGeom>
        </p:spPr>
      </p:pic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6FA243D3-DC10-43E2-8AB7-673D00409780}"/>
              </a:ext>
            </a:extLst>
          </p:cNvPr>
          <p:cNvCxnSpPr>
            <a:cxnSpLocks/>
          </p:cNvCxnSpPr>
          <p:nvPr/>
        </p:nvCxnSpPr>
        <p:spPr>
          <a:xfrm flipH="1" flipV="1">
            <a:off x="2713309" y="3833849"/>
            <a:ext cx="908432" cy="12010"/>
          </a:xfrm>
          <a:prstGeom prst="straightConnector1">
            <a:avLst/>
          </a:prstGeom>
          <a:ln w="50800">
            <a:solidFill>
              <a:schemeClr val="accent1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8269C8A6-E541-49A1-9AE3-33436E6C0622}"/>
              </a:ext>
            </a:extLst>
          </p:cNvPr>
          <p:cNvCxnSpPr>
            <a:cxnSpLocks/>
            <a:endCxn id="60" idx="3"/>
          </p:cNvCxnSpPr>
          <p:nvPr/>
        </p:nvCxnSpPr>
        <p:spPr>
          <a:xfrm flipH="1">
            <a:off x="1910266" y="5135851"/>
            <a:ext cx="1124848" cy="0"/>
          </a:xfrm>
          <a:prstGeom prst="straightConnector1">
            <a:avLst/>
          </a:prstGeom>
          <a:ln w="53975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42C597E6-DBE8-4EB3-8B1F-2D0C36701A8D}"/>
              </a:ext>
            </a:extLst>
          </p:cNvPr>
          <p:cNvSpPr/>
          <p:nvPr/>
        </p:nvSpPr>
        <p:spPr>
          <a:xfrm>
            <a:off x="1794550" y="5162277"/>
            <a:ext cx="1314265" cy="286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医療提供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6EE88B3B-6DA9-46C5-A121-7E844A80337E}"/>
              </a:ext>
            </a:extLst>
          </p:cNvPr>
          <p:cNvSpPr/>
          <p:nvPr/>
        </p:nvSpPr>
        <p:spPr>
          <a:xfrm>
            <a:off x="2808379" y="3543915"/>
            <a:ext cx="697449" cy="237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協定等</a:t>
            </a:r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AD2B242C-9481-4036-8113-B12CE26B7772}"/>
              </a:ext>
            </a:extLst>
          </p:cNvPr>
          <p:cNvCxnSpPr>
            <a:cxnSpLocks/>
          </p:cNvCxnSpPr>
          <p:nvPr/>
        </p:nvCxnSpPr>
        <p:spPr>
          <a:xfrm flipV="1">
            <a:off x="2451682" y="2620571"/>
            <a:ext cx="1" cy="874714"/>
          </a:xfrm>
          <a:prstGeom prst="straightConnector1">
            <a:avLst/>
          </a:prstGeom>
          <a:ln w="50800">
            <a:solidFill>
              <a:schemeClr val="accent1"/>
            </a:solidFill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8D61AFA6-819F-44E0-9AA9-BFBA78B44BE1}"/>
              </a:ext>
            </a:extLst>
          </p:cNvPr>
          <p:cNvCxnSpPr>
            <a:cxnSpLocks/>
          </p:cNvCxnSpPr>
          <p:nvPr/>
        </p:nvCxnSpPr>
        <p:spPr>
          <a:xfrm flipV="1">
            <a:off x="1578945" y="2620571"/>
            <a:ext cx="0" cy="2055129"/>
          </a:xfrm>
          <a:prstGeom prst="straightConnector1">
            <a:avLst/>
          </a:prstGeom>
          <a:ln w="50800">
            <a:solidFill>
              <a:schemeClr val="accent1"/>
            </a:solidFill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8F52F7C1-17B2-40DC-B2F2-85615A7B5203}"/>
              </a:ext>
            </a:extLst>
          </p:cNvPr>
          <p:cNvSpPr/>
          <p:nvPr/>
        </p:nvSpPr>
        <p:spPr>
          <a:xfrm>
            <a:off x="364157" y="2921896"/>
            <a:ext cx="3389522" cy="4460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②受診調整（当面は保健所が調整）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F9300406-A497-4F42-89D0-FEA0C604379F}"/>
              </a:ext>
            </a:extLst>
          </p:cNvPr>
          <p:cNvSpPr/>
          <p:nvPr/>
        </p:nvSpPr>
        <p:spPr>
          <a:xfrm>
            <a:off x="55338" y="5541571"/>
            <a:ext cx="3112187" cy="5506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かかりつけ医や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施設への医療提供協力医療機関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9B58372-DE4F-436C-B8B8-49FE493867FF}"/>
              </a:ext>
            </a:extLst>
          </p:cNvPr>
          <p:cNvSpPr/>
          <p:nvPr/>
        </p:nvSpPr>
        <p:spPr>
          <a:xfrm>
            <a:off x="1119041" y="1237670"/>
            <a:ext cx="2246505" cy="3773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受入医療機関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3C3FF3A-4B73-490A-8C12-66825CDFDABB}"/>
              </a:ext>
            </a:extLst>
          </p:cNvPr>
          <p:cNvSpPr txBox="1"/>
          <p:nvPr/>
        </p:nvSpPr>
        <p:spPr>
          <a:xfrm>
            <a:off x="-24742" y="112098"/>
            <a:ext cx="6175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新型コロナ感染者（高齢者施設等）の入退院調整について　</a:t>
            </a:r>
            <a:endParaRPr lang="ja-JP" altLang="en-US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9695B9B-9F16-4C8A-BC85-DC51FFFA437C}"/>
              </a:ext>
            </a:extLst>
          </p:cNvPr>
          <p:cNvSpPr/>
          <p:nvPr/>
        </p:nvSpPr>
        <p:spPr>
          <a:xfrm>
            <a:off x="90839" y="514885"/>
            <a:ext cx="8957310" cy="594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感染症以外の重症化リスクの高い患者の医療確保のため、効率的な病床利用にご協力ください。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B1D9D2FA-0D1A-4B6E-8655-3C31791C006C}"/>
              </a:ext>
            </a:extLst>
          </p:cNvPr>
          <p:cNvSpPr/>
          <p:nvPr/>
        </p:nvSpPr>
        <p:spPr>
          <a:xfrm>
            <a:off x="3389030" y="6207399"/>
            <a:ext cx="1544117" cy="4941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軽症・無症状の場合は、施設内療養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DBDB3237-6DCF-4671-971B-1E060FF1C5FE}"/>
              </a:ext>
            </a:extLst>
          </p:cNvPr>
          <p:cNvSpPr txBox="1"/>
          <p:nvPr/>
        </p:nvSpPr>
        <p:spPr>
          <a:xfrm>
            <a:off x="-478003" y="3888171"/>
            <a:ext cx="2738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入院等の医療連携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DCCCC901-B46A-42E6-B1B1-CEB0A9A551E5}"/>
              </a:ext>
            </a:extLst>
          </p:cNvPr>
          <p:cNvSpPr/>
          <p:nvPr/>
        </p:nvSpPr>
        <p:spPr>
          <a:xfrm>
            <a:off x="1914223" y="4357987"/>
            <a:ext cx="926433" cy="3957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嘱託医等</a:t>
            </a:r>
          </a:p>
        </p:txBody>
      </p:sp>
      <p:cxnSp>
        <p:nvCxnSpPr>
          <p:cNvPr id="14" name="コネクタ: カギ線 13">
            <a:extLst>
              <a:ext uri="{FF2B5EF4-FFF2-40B4-BE49-F238E27FC236}">
                <a16:creationId xmlns:a16="http://schemas.microsoft.com/office/drawing/2014/main" id="{8AE55835-545A-4FBE-A084-791D7E3F630F}"/>
              </a:ext>
            </a:extLst>
          </p:cNvPr>
          <p:cNvCxnSpPr>
            <a:cxnSpLocks/>
          </p:cNvCxnSpPr>
          <p:nvPr/>
        </p:nvCxnSpPr>
        <p:spPr>
          <a:xfrm>
            <a:off x="3471472" y="2373597"/>
            <a:ext cx="1429747" cy="2858643"/>
          </a:xfrm>
          <a:prstGeom prst="bentConnector3">
            <a:avLst>
              <a:gd name="adj1" fmla="val 131978"/>
            </a:avLst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9FF87F55-36DB-479C-8C05-ACA43569EACA}"/>
              </a:ext>
            </a:extLst>
          </p:cNvPr>
          <p:cNvCxnSpPr/>
          <p:nvPr/>
        </p:nvCxnSpPr>
        <p:spPr>
          <a:xfrm flipH="1">
            <a:off x="4745562" y="3737583"/>
            <a:ext cx="61138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4BDD9025-D1CF-4E27-A6DA-063F72EEE5CD}"/>
              </a:ext>
            </a:extLst>
          </p:cNvPr>
          <p:cNvSpPr/>
          <p:nvPr/>
        </p:nvSpPr>
        <p:spPr>
          <a:xfrm>
            <a:off x="6171559" y="1139339"/>
            <a:ext cx="2876590" cy="56223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高齢者施設等入所者のコロナ感染者の入退院について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入院適応の判断について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〇入院の適否については、</a:t>
            </a:r>
            <a:r>
              <a:rPr kumimoji="1"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感染者の病状で判断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します。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strike="sngStrike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〇このため、高齢者等の施設入所者であっても、</a:t>
            </a:r>
            <a:r>
              <a:rPr kumimoji="1"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コロナ軽症・無症状であり、他の病状でも入院不要であれば、原則、施設内療養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とします。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退院促進について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〇入院治療により病状が回復した場合には、コロナ療養期間中であっても退院し、施設で療養とします。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施設の医療支援体制について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〇入所系の施設については、施設内療養を想定し、事前に</a:t>
            </a:r>
            <a:r>
              <a:rPr kumimoji="1"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コロナ感染者療養時の医療提供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に協力可能な医療機関を</a:t>
            </a:r>
            <a:r>
              <a:rPr kumimoji="1"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確保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59D1F87-2163-450C-9BF4-5576A75B009C}"/>
              </a:ext>
            </a:extLst>
          </p:cNvPr>
          <p:cNvSpPr txBox="1"/>
          <p:nvPr/>
        </p:nvSpPr>
        <p:spPr>
          <a:xfrm>
            <a:off x="3842579" y="2055958"/>
            <a:ext cx="1594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③早めの退院調整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1CBC6BD6-4822-44EB-A80D-F42014E0CFF2}"/>
              </a:ext>
            </a:extLst>
          </p:cNvPr>
          <p:cNvSpPr/>
          <p:nvPr/>
        </p:nvSpPr>
        <p:spPr>
          <a:xfrm>
            <a:off x="2459202" y="3870596"/>
            <a:ext cx="1314265" cy="286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医療提供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2ACC2E9-F070-49F8-BC3C-120164EA71E9}"/>
              </a:ext>
            </a:extLst>
          </p:cNvPr>
          <p:cNvSpPr txBox="1"/>
          <p:nvPr/>
        </p:nvSpPr>
        <p:spPr>
          <a:xfrm>
            <a:off x="2920901" y="4351954"/>
            <a:ext cx="406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①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EE9085C-C6B8-44EE-AC9D-8A2828BAC3BD}"/>
              </a:ext>
            </a:extLst>
          </p:cNvPr>
          <p:cNvSpPr txBox="1"/>
          <p:nvPr/>
        </p:nvSpPr>
        <p:spPr>
          <a:xfrm>
            <a:off x="6150994" y="34294"/>
            <a:ext cx="2897155" cy="52322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Ｒ４．１２　長崎県新型コロナウイルス　感染症対策調整本部　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04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4136</TotalTime>
  <Words>261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HGP創英角ｺﾞｼｯｸUB</vt:lpstr>
      <vt:lpstr>HGSｺﾞｼｯｸE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長谷川 麻衣子</dc:creator>
  <cp:lastModifiedBy>尾崎 正英</cp:lastModifiedBy>
  <cp:revision>266</cp:revision>
  <cp:lastPrinted>2022-07-14T01:08:35Z</cp:lastPrinted>
  <dcterms:created xsi:type="dcterms:W3CDTF">2022-01-27T12:48:05Z</dcterms:created>
  <dcterms:modified xsi:type="dcterms:W3CDTF">2022-12-28T05:42:38Z</dcterms:modified>
</cp:coreProperties>
</file>