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7" r:id="rId2"/>
    <p:sldId id="308" r:id="rId3"/>
    <p:sldId id="276" r:id="rId4"/>
    <p:sldId id="275" r:id="rId5"/>
    <p:sldId id="286" r:id="rId6"/>
    <p:sldId id="274" r:id="rId7"/>
    <p:sldId id="267" r:id="rId8"/>
    <p:sldId id="264" r:id="rId9"/>
    <p:sldId id="268" r:id="rId10"/>
    <p:sldId id="309" r:id="rId11"/>
    <p:sldId id="256" r:id="rId12"/>
  </p:sldIdLst>
  <p:sldSz cx="6858000" cy="9144000" type="screen4x3"/>
  <p:notesSz cx="6807200" cy="9939338"/>
  <p:defaultTextStyle>
    <a:defPPr>
      <a:defRPr lang="ja-JP"/>
    </a:defPPr>
    <a:lvl1pPr marL="0" algn="l" defTabSz="856610" rtl="0" eaLnBrk="1" latinLnBrk="0" hangingPunct="1">
      <a:defRPr kumimoji="1" sz="1700" kern="1200">
        <a:solidFill>
          <a:schemeClr val="tx1"/>
        </a:solidFill>
        <a:latin typeface="+mn-lt"/>
        <a:ea typeface="+mn-ea"/>
        <a:cs typeface="+mn-cs"/>
      </a:defRPr>
    </a:lvl1pPr>
    <a:lvl2pPr marL="428305" algn="l" defTabSz="856610" rtl="0" eaLnBrk="1" latinLnBrk="0" hangingPunct="1">
      <a:defRPr kumimoji="1" sz="1700" kern="1200">
        <a:solidFill>
          <a:schemeClr val="tx1"/>
        </a:solidFill>
        <a:latin typeface="+mn-lt"/>
        <a:ea typeface="+mn-ea"/>
        <a:cs typeface="+mn-cs"/>
      </a:defRPr>
    </a:lvl2pPr>
    <a:lvl3pPr marL="856610" algn="l" defTabSz="856610" rtl="0" eaLnBrk="1" latinLnBrk="0" hangingPunct="1">
      <a:defRPr kumimoji="1" sz="1700" kern="1200">
        <a:solidFill>
          <a:schemeClr val="tx1"/>
        </a:solidFill>
        <a:latin typeface="+mn-lt"/>
        <a:ea typeface="+mn-ea"/>
        <a:cs typeface="+mn-cs"/>
      </a:defRPr>
    </a:lvl3pPr>
    <a:lvl4pPr marL="1284915" algn="l" defTabSz="856610" rtl="0" eaLnBrk="1" latinLnBrk="0" hangingPunct="1">
      <a:defRPr kumimoji="1" sz="1700" kern="1200">
        <a:solidFill>
          <a:schemeClr val="tx1"/>
        </a:solidFill>
        <a:latin typeface="+mn-lt"/>
        <a:ea typeface="+mn-ea"/>
        <a:cs typeface="+mn-cs"/>
      </a:defRPr>
    </a:lvl4pPr>
    <a:lvl5pPr marL="1713220" algn="l" defTabSz="856610" rtl="0" eaLnBrk="1" latinLnBrk="0" hangingPunct="1">
      <a:defRPr kumimoji="1" sz="1700" kern="1200">
        <a:solidFill>
          <a:schemeClr val="tx1"/>
        </a:solidFill>
        <a:latin typeface="+mn-lt"/>
        <a:ea typeface="+mn-ea"/>
        <a:cs typeface="+mn-cs"/>
      </a:defRPr>
    </a:lvl5pPr>
    <a:lvl6pPr marL="2141525" algn="l" defTabSz="856610" rtl="0" eaLnBrk="1" latinLnBrk="0" hangingPunct="1">
      <a:defRPr kumimoji="1" sz="1700" kern="1200">
        <a:solidFill>
          <a:schemeClr val="tx1"/>
        </a:solidFill>
        <a:latin typeface="+mn-lt"/>
        <a:ea typeface="+mn-ea"/>
        <a:cs typeface="+mn-cs"/>
      </a:defRPr>
    </a:lvl6pPr>
    <a:lvl7pPr marL="2569830" algn="l" defTabSz="856610" rtl="0" eaLnBrk="1" latinLnBrk="0" hangingPunct="1">
      <a:defRPr kumimoji="1" sz="1700" kern="1200">
        <a:solidFill>
          <a:schemeClr val="tx1"/>
        </a:solidFill>
        <a:latin typeface="+mn-lt"/>
        <a:ea typeface="+mn-ea"/>
        <a:cs typeface="+mn-cs"/>
      </a:defRPr>
    </a:lvl7pPr>
    <a:lvl8pPr marL="2998135" algn="l" defTabSz="856610" rtl="0" eaLnBrk="1" latinLnBrk="0" hangingPunct="1">
      <a:defRPr kumimoji="1" sz="1700" kern="1200">
        <a:solidFill>
          <a:schemeClr val="tx1"/>
        </a:solidFill>
        <a:latin typeface="+mn-lt"/>
        <a:ea typeface="+mn-ea"/>
        <a:cs typeface="+mn-cs"/>
      </a:defRPr>
    </a:lvl8pPr>
    <a:lvl9pPr marL="3426440" algn="l" defTabSz="856610" rtl="0" eaLnBrk="1" latinLnBrk="0" hangingPunct="1">
      <a:defRPr kumimoji="1"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宅　秀隆" initials="三宅　秀隆" lastIdx="1" clrIdx="0">
    <p:extLst>
      <p:ext uri="{19B8F6BF-5375-455C-9EA6-DF929625EA0E}">
        <p15:presenceInfo xmlns:p15="http://schemas.microsoft.com/office/powerpoint/2012/main" userId="S::hidetaka_miyake460@maff.go.jp::a2587125-3f3b-45ae-bb8d-3e0abf637da1" providerId="AD"/>
      </p:ext>
    </p:extLst>
  </p:cmAuthor>
  <p:cmAuthor id="2" name="藤岡 芳幸" initials="藤岡" lastIdx="1" clrIdx="1">
    <p:extLst>
      <p:ext uri="{19B8F6BF-5375-455C-9EA6-DF929625EA0E}">
        <p15:presenceInfo xmlns:p15="http://schemas.microsoft.com/office/powerpoint/2012/main" userId="S::015549@pref.nagasaki.lg.jp::f689de00-6d8a-42f2-9194-bf5ab917a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2083" autoAdjust="0"/>
  </p:normalViewPr>
  <p:slideViewPr>
    <p:cSldViewPr>
      <p:cViewPr varScale="1">
        <p:scale>
          <a:sx n="79" d="100"/>
          <a:sy n="79" d="100"/>
        </p:scale>
        <p:origin x="3450"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2" d="100"/>
          <a:sy n="52" d="100"/>
        </p:scale>
        <p:origin x="-2892" y="-10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786" cy="496967"/>
          </a:xfrm>
          <a:prstGeom prst="rect">
            <a:avLst/>
          </a:prstGeom>
        </p:spPr>
        <p:txBody>
          <a:bodyPr vert="horz" lIns="92227" tIns="46113" rIns="92227"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2227" tIns="46113" rIns="92227" bIns="46113" rtlCol="0"/>
          <a:lstStyle>
            <a:lvl1pPr algn="r">
              <a:defRPr sz="1200"/>
            </a:lvl1pPr>
          </a:lstStyle>
          <a:p>
            <a:fld id="{3ED6EF41-D272-4925-8C27-870F13DD05DC}" type="datetimeFigureOut">
              <a:rPr kumimoji="1" lang="ja-JP" altLang="en-US" smtClean="0"/>
              <a:t>2021/2/16</a:t>
            </a:fld>
            <a:endParaRPr kumimoji="1" lang="ja-JP" altLang="en-US"/>
          </a:p>
        </p:txBody>
      </p:sp>
      <p:sp>
        <p:nvSpPr>
          <p:cNvPr id="4" name="スライド イメージ プレースホルダー 3"/>
          <p:cNvSpPr>
            <a:spLocks noGrp="1" noRot="1" noChangeAspect="1"/>
          </p:cNvSpPr>
          <p:nvPr>
            <p:ph type="sldImg" idx="2"/>
          </p:nvPr>
        </p:nvSpPr>
        <p:spPr>
          <a:xfrm>
            <a:off x="2005013" y="744538"/>
            <a:ext cx="2797175" cy="3729037"/>
          </a:xfrm>
          <a:prstGeom prst="rect">
            <a:avLst/>
          </a:prstGeom>
          <a:noFill/>
          <a:ln w="12700">
            <a:solidFill>
              <a:prstClr val="black"/>
            </a:solidFill>
          </a:ln>
        </p:spPr>
        <p:txBody>
          <a:bodyPr vert="horz" lIns="92227" tIns="46113" rIns="92227" bIns="46113"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27" tIns="46113" rIns="92227"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7"/>
            <a:ext cx="2949786" cy="496967"/>
          </a:xfrm>
          <a:prstGeom prst="rect">
            <a:avLst/>
          </a:prstGeom>
        </p:spPr>
        <p:txBody>
          <a:bodyPr vert="horz" lIns="92227" tIns="46113" rIns="92227"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6967"/>
          </a:xfrm>
          <a:prstGeom prst="rect">
            <a:avLst/>
          </a:prstGeom>
        </p:spPr>
        <p:txBody>
          <a:bodyPr vert="horz" lIns="92227" tIns="46113" rIns="92227" bIns="46113" rtlCol="0" anchor="b"/>
          <a:lstStyle>
            <a:lvl1pPr algn="r">
              <a:defRPr sz="1200"/>
            </a:lvl1pPr>
          </a:lstStyle>
          <a:p>
            <a:fld id="{EB1A2BD6-3A33-455F-9D55-A0706420444C}" type="slidenum">
              <a:rPr kumimoji="1" lang="ja-JP" altLang="en-US" smtClean="0"/>
              <a:t>‹#›</a:t>
            </a:fld>
            <a:endParaRPr kumimoji="1" lang="ja-JP" altLang="en-US"/>
          </a:p>
        </p:txBody>
      </p:sp>
    </p:spTree>
    <p:extLst>
      <p:ext uri="{BB962C8B-B14F-4D97-AF65-F5344CB8AC3E}">
        <p14:creationId xmlns:p14="http://schemas.microsoft.com/office/powerpoint/2010/main" val="3412025616"/>
      </p:ext>
    </p:extLst>
  </p:cSld>
  <p:clrMap bg1="lt1" tx1="dk1" bg2="lt2" tx2="dk2" accent1="accent1" accent2="accent2" accent3="accent3" accent4="accent4" accent5="accent5" accent6="accent6" hlink="hlink" folHlink="folHlink"/>
  <p:notesStyle>
    <a:lvl1pPr marL="0" algn="l" defTabSz="856610" rtl="0" eaLnBrk="1" latinLnBrk="0" hangingPunct="1">
      <a:defRPr kumimoji="1" sz="1100" kern="1200">
        <a:solidFill>
          <a:schemeClr val="tx1"/>
        </a:solidFill>
        <a:latin typeface="+mn-lt"/>
        <a:ea typeface="+mn-ea"/>
        <a:cs typeface="+mn-cs"/>
      </a:defRPr>
    </a:lvl1pPr>
    <a:lvl2pPr marL="428305" algn="l" defTabSz="856610" rtl="0" eaLnBrk="1" latinLnBrk="0" hangingPunct="1">
      <a:defRPr kumimoji="1" sz="1100" kern="1200">
        <a:solidFill>
          <a:schemeClr val="tx1"/>
        </a:solidFill>
        <a:latin typeface="+mn-lt"/>
        <a:ea typeface="+mn-ea"/>
        <a:cs typeface="+mn-cs"/>
      </a:defRPr>
    </a:lvl2pPr>
    <a:lvl3pPr marL="856610" algn="l" defTabSz="856610" rtl="0" eaLnBrk="1" latinLnBrk="0" hangingPunct="1">
      <a:defRPr kumimoji="1" sz="1100" kern="1200">
        <a:solidFill>
          <a:schemeClr val="tx1"/>
        </a:solidFill>
        <a:latin typeface="+mn-lt"/>
        <a:ea typeface="+mn-ea"/>
        <a:cs typeface="+mn-cs"/>
      </a:defRPr>
    </a:lvl3pPr>
    <a:lvl4pPr marL="1284915" algn="l" defTabSz="856610" rtl="0" eaLnBrk="1" latinLnBrk="0" hangingPunct="1">
      <a:defRPr kumimoji="1" sz="1100" kern="1200">
        <a:solidFill>
          <a:schemeClr val="tx1"/>
        </a:solidFill>
        <a:latin typeface="+mn-lt"/>
        <a:ea typeface="+mn-ea"/>
        <a:cs typeface="+mn-cs"/>
      </a:defRPr>
    </a:lvl4pPr>
    <a:lvl5pPr marL="1713220" algn="l" defTabSz="856610" rtl="0" eaLnBrk="1" latinLnBrk="0" hangingPunct="1">
      <a:defRPr kumimoji="1" sz="1100" kern="1200">
        <a:solidFill>
          <a:schemeClr val="tx1"/>
        </a:solidFill>
        <a:latin typeface="+mn-lt"/>
        <a:ea typeface="+mn-ea"/>
        <a:cs typeface="+mn-cs"/>
      </a:defRPr>
    </a:lvl5pPr>
    <a:lvl6pPr marL="2141525" algn="l" defTabSz="856610" rtl="0" eaLnBrk="1" latinLnBrk="0" hangingPunct="1">
      <a:defRPr kumimoji="1" sz="1100" kern="1200">
        <a:solidFill>
          <a:schemeClr val="tx1"/>
        </a:solidFill>
        <a:latin typeface="+mn-lt"/>
        <a:ea typeface="+mn-ea"/>
        <a:cs typeface="+mn-cs"/>
      </a:defRPr>
    </a:lvl6pPr>
    <a:lvl7pPr marL="2569830" algn="l" defTabSz="856610" rtl="0" eaLnBrk="1" latinLnBrk="0" hangingPunct="1">
      <a:defRPr kumimoji="1" sz="1100" kern="1200">
        <a:solidFill>
          <a:schemeClr val="tx1"/>
        </a:solidFill>
        <a:latin typeface="+mn-lt"/>
        <a:ea typeface="+mn-ea"/>
        <a:cs typeface="+mn-cs"/>
      </a:defRPr>
    </a:lvl7pPr>
    <a:lvl8pPr marL="2998135" algn="l" defTabSz="856610" rtl="0" eaLnBrk="1" latinLnBrk="0" hangingPunct="1">
      <a:defRPr kumimoji="1" sz="1100" kern="1200">
        <a:solidFill>
          <a:schemeClr val="tx1"/>
        </a:solidFill>
        <a:latin typeface="+mn-lt"/>
        <a:ea typeface="+mn-ea"/>
        <a:cs typeface="+mn-cs"/>
      </a:defRPr>
    </a:lvl8pPr>
    <a:lvl9pPr marL="3426440" algn="l" defTabSz="856610"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a:t>
            </a:fld>
            <a:endParaRPr kumimoji="1" lang="ja-JP" altLang="en-US"/>
          </a:p>
        </p:txBody>
      </p:sp>
    </p:spTree>
    <p:extLst>
      <p:ext uri="{BB962C8B-B14F-4D97-AF65-F5344CB8AC3E}">
        <p14:creationId xmlns:p14="http://schemas.microsoft.com/office/powerpoint/2010/main" val="1244061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10</a:t>
            </a:fld>
            <a:endParaRPr kumimoji="1" lang="ja-JP" altLang="en-US"/>
          </a:p>
        </p:txBody>
      </p:sp>
    </p:spTree>
    <p:extLst>
      <p:ext uri="{BB962C8B-B14F-4D97-AF65-F5344CB8AC3E}">
        <p14:creationId xmlns:p14="http://schemas.microsoft.com/office/powerpoint/2010/main" val="4133519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11</a:t>
            </a:fld>
            <a:endParaRPr kumimoji="1" lang="ja-JP" altLang="en-US"/>
          </a:p>
        </p:txBody>
      </p:sp>
    </p:spTree>
    <p:extLst>
      <p:ext uri="{BB962C8B-B14F-4D97-AF65-F5344CB8AC3E}">
        <p14:creationId xmlns:p14="http://schemas.microsoft.com/office/powerpoint/2010/main" val="29561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2</a:t>
            </a:fld>
            <a:endParaRPr kumimoji="1" lang="ja-JP" altLang="en-US"/>
          </a:p>
        </p:txBody>
      </p:sp>
    </p:spTree>
    <p:extLst>
      <p:ext uri="{BB962C8B-B14F-4D97-AF65-F5344CB8AC3E}">
        <p14:creationId xmlns:p14="http://schemas.microsoft.com/office/powerpoint/2010/main" val="125217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3</a:t>
            </a:fld>
            <a:endParaRPr kumimoji="1" lang="ja-JP" altLang="en-US"/>
          </a:p>
        </p:txBody>
      </p:sp>
    </p:spTree>
    <p:extLst>
      <p:ext uri="{BB962C8B-B14F-4D97-AF65-F5344CB8AC3E}">
        <p14:creationId xmlns:p14="http://schemas.microsoft.com/office/powerpoint/2010/main" val="134145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4</a:t>
            </a:fld>
            <a:endParaRPr kumimoji="1" lang="ja-JP" altLang="en-US"/>
          </a:p>
        </p:txBody>
      </p:sp>
    </p:spTree>
    <p:extLst>
      <p:ext uri="{BB962C8B-B14F-4D97-AF65-F5344CB8AC3E}">
        <p14:creationId xmlns:p14="http://schemas.microsoft.com/office/powerpoint/2010/main" val="2992943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5</a:t>
            </a:fld>
            <a:endParaRPr kumimoji="1" lang="ja-JP" altLang="en-US"/>
          </a:p>
        </p:txBody>
      </p:sp>
    </p:spTree>
    <p:extLst>
      <p:ext uri="{BB962C8B-B14F-4D97-AF65-F5344CB8AC3E}">
        <p14:creationId xmlns:p14="http://schemas.microsoft.com/office/powerpoint/2010/main" val="239897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6</a:t>
            </a:fld>
            <a:endParaRPr kumimoji="1" lang="ja-JP" altLang="en-US"/>
          </a:p>
        </p:txBody>
      </p:sp>
    </p:spTree>
    <p:extLst>
      <p:ext uri="{BB962C8B-B14F-4D97-AF65-F5344CB8AC3E}">
        <p14:creationId xmlns:p14="http://schemas.microsoft.com/office/powerpoint/2010/main" val="3697402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7</a:t>
            </a:fld>
            <a:endParaRPr kumimoji="1" lang="ja-JP" altLang="en-US"/>
          </a:p>
        </p:txBody>
      </p:sp>
    </p:spTree>
    <p:extLst>
      <p:ext uri="{BB962C8B-B14F-4D97-AF65-F5344CB8AC3E}">
        <p14:creationId xmlns:p14="http://schemas.microsoft.com/office/powerpoint/2010/main" val="3897610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8</a:t>
            </a:fld>
            <a:endParaRPr kumimoji="1" lang="ja-JP" altLang="en-US"/>
          </a:p>
        </p:txBody>
      </p:sp>
    </p:spTree>
    <p:extLst>
      <p:ext uri="{BB962C8B-B14F-4D97-AF65-F5344CB8AC3E}">
        <p14:creationId xmlns:p14="http://schemas.microsoft.com/office/powerpoint/2010/main" val="3580457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9</a:t>
            </a:fld>
            <a:endParaRPr kumimoji="1" lang="ja-JP" altLang="en-US"/>
          </a:p>
        </p:txBody>
      </p:sp>
    </p:spTree>
    <p:extLst>
      <p:ext uri="{BB962C8B-B14F-4D97-AF65-F5344CB8AC3E}">
        <p14:creationId xmlns:p14="http://schemas.microsoft.com/office/powerpoint/2010/main" val="265896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702009"/>
            <a:ext cx="6853847"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2133604"/>
            <a:ext cx="6172200" cy="6034617"/>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2021/2/16</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8"/>
            <a:ext cx="1543050" cy="7802033"/>
          </a:xfrm>
          <a:prstGeom prst="rect">
            <a:avLst/>
          </a:prstGeom>
        </p:spPr>
        <p:txBody>
          <a:bodyPr vert="eaVert"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366188"/>
            <a:ext cx="4514850" cy="7802033"/>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2021/2/16</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idx="1"/>
          </p:nvPr>
        </p:nvSpPr>
        <p:spPr>
          <a:xfrm>
            <a:off x="342900" y="2133604"/>
            <a:ext cx="6172200" cy="6034617"/>
          </a:xfrm>
          <a:prstGeom prst="rect">
            <a:avLst/>
          </a:prstGeom>
        </p:spPr>
        <p:txBody>
          <a:bodyPr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2021/2/16</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4" y="5875870"/>
            <a:ext cx="5829300" cy="1816100"/>
          </a:xfrm>
          <a:prstGeom prst="rect">
            <a:avLst/>
          </a:prstGeom>
        </p:spPr>
        <p:txBody>
          <a:bodyPr lIns="85661" tIns="42830" rIns="85661" bIns="42830" anchor="t"/>
          <a:lstStyle>
            <a:lvl1pPr algn="l">
              <a:defRPr sz="4933"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41734" y="3875619"/>
            <a:ext cx="5829300" cy="2000248"/>
          </a:xfrm>
          <a:prstGeom prst="rect">
            <a:avLst/>
          </a:prstGeom>
        </p:spPr>
        <p:txBody>
          <a:bodyPr lIns="85661" tIns="42830" rIns="85661" bIns="42830" anchor="b"/>
          <a:lstStyle>
            <a:lvl1pPr marL="0" indent="0">
              <a:buNone/>
              <a:defRPr sz="2533">
                <a:solidFill>
                  <a:schemeClr val="tx1">
                    <a:tint val="75000"/>
                  </a:schemeClr>
                </a:solidFill>
              </a:defRPr>
            </a:lvl1pPr>
            <a:lvl2pPr marL="571059" indent="0">
              <a:buNone/>
              <a:defRPr sz="2267">
                <a:solidFill>
                  <a:schemeClr val="tx1">
                    <a:tint val="75000"/>
                  </a:schemeClr>
                </a:solidFill>
              </a:defRPr>
            </a:lvl2pPr>
            <a:lvl3pPr marL="1142118" indent="0">
              <a:buNone/>
              <a:defRPr sz="2000">
                <a:solidFill>
                  <a:schemeClr val="tx1">
                    <a:tint val="75000"/>
                  </a:schemeClr>
                </a:solidFill>
              </a:defRPr>
            </a:lvl3pPr>
            <a:lvl4pPr marL="1713177" indent="0">
              <a:buNone/>
              <a:defRPr sz="1733">
                <a:solidFill>
                  <a:schemeClr val="tx1">
                    <a:tint val="75000"/>
                  </a:schemeClr>
                </a:solidFill>
              </a:defRPr>
            </a:lvl4pPr>
            <a:lvl5pPr marL="2284236" indent="0">
              <a:buNone/>
              <a:defRPr sz="1733">
                <a:solidFill>
                  <a:schemeClr val="tx1">
                    <a:tint val="75000"/>
                  </a:schemeClr>
                </a:solidFill>
              </a:defRPr>
            </a:lvl5pPr>
            <a:lvl6pPr marL="2855295" indent="0">
              <a:buNone/>
              <a:defRPr sz="1733">
                <a:solidFill>
                  <a:schemeClr val="tx1">
                    <a:tint val="75000"/>
                  </a:schemeClr>
                </a:solidFill>
              </a:defRPr>
            </a:lvl6pPr>
            <a:lvl7pPr marL="3426354" indent="0">
              <a:buNone/>
              <a:defRPr sz="1733">
                <a:solidFill>
                  <a:schemeClr val="tx1">
                    <a:tint val="75000"/>
                  </a:schemeClr>
                </a:solidFill>
              </a:defRPr>
            </a:lvl7pPr>
            <a:lvl8pPr marL="3997413" indent="0">
              <a:buNone/>
              <a:defRPr sz="1733">
                <a:solidFill>
                  <a:schemeClr val="tx1">
                    <a:tint val="75000"/>
                  </a:schemeClr>
                </a:solidFill>
              </a:defRPr>
            </a:lvl8pPr>
            <a:lvl9pPr marL="4568472" indent="0">
              <a:buNone/>
              <a:defRPr sz="1733">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2021/2/16</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sz="half" idx="1"/>
          </p:nvPr>
        </p:nvSpPr>
        <p:spPr>
          <a:xfrm>
            <a:off x="34290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2021/2/16</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42901" y="2046819"/>
            <a:ext cx="303014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42901" y="2899835"/>
            <a:ext cx="303014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1" y="2046819"/>
            <a:ext cx="303133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483771" y="2899835"/>
            <a:ext cx="303133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2021/2/16</a:t>
            </a:fld>
            <a:endParaRPr kumimoji="1" lang="ja-JP" altLang="en-US"/>
          </a:p>
        </p:txBody>
      </p:sp>
      <p:sp>
        <p:nvSpPr>
          <p:cNvPr id="8" name="フッター プレースホルダ 7"/>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9" name="スライド番号プレースホルダ 8"/>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日付プレースホルダ 2"/>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2021/2/16</a:t>
            </a:fld>
            <a:endParaRPr kumimoji="1" lang="ja-JP" altLang="en-US"/>
          </a:p>
        </p:txBody>
      </p:sp>
      <p:sp>
        <p:nvSpPr>
          <p:cNvPr id="4" name="フッター プレースホルダ 3"/>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5" name="スライド番号プレースホルダ 4"/>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2021/2/16</a:t>
            </a:fld>
            <a:endParaRPr kumimoji="1" lang="ja-JP" altLang="en-US"/>
          </a:p>
        </p:txBody>
      </p:sp>
      <p:sp>
        <p:nvSpPr>
          <p:cNvPr id="3" name="フッター プレースホルダ 2"/>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4" name="スライド番号プレースホルダ 3"/>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64067"/>
            <a:ext cx="2256234" cy="1549400"/>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コンテンツ プレースホルダ 2"/>
          <p:cNvSpPr>
            <a:spLocks noGrp="1"/>
          </p:cNvSpPr>
          <p:nvPr>
            <p:ph idx="1"/>
          </p:nvPr>
        </p:nvSpPr>
        <p:spPr>
          <a:xfrm>
            <a:off x="2681289" y="364070"/>
            <a:ext cx="3833812" cy="7804151"/>
          </a:xfrm>
          <a:prstGeom prst="rect">
            <a:avLst/>
          </a:prstGeom>
        </p:spPr>
        <p:txBody>
          <a:bodyPr lIns="85661" tIns="42830" rIns="85661" bIns="42830"/>
          <a:lstStyle>
            <a:lvl1pPr>
              <a:defRPr sz="4000"/>
            </a:lvl1pPr>
            <a:lvl2pPr>
              <a:defRPr sz="3467"/>
            </a:lvl2pPr>
            <a:lvl3pPr>
              <a:defRPr sz="2933"/>
            </a:lvl3pPr>
            <a:lvl4pPr>
              <a:defRPr sz="2533"/>
            </a:lvl4pPr>
            <a:lvl5pPr>
              <a:defRPr sz="2533"/>
            </a:lvl5pPr>
            <a:lvl6pPr>
              <a:defRPr sz="2533"/>
            </a:lvl6pPr>
            <a:lvl7pPr>
              <a:defRPr sz="2533"/>
            </a:lvl7pPr>
            <a:lvl8pPr>
              <a:defRPr sz="2533"/>
            </a:lvl8pPr>
            <a:lvl9pPr>
              <a:defRPr sz="25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2" y="1913470"/>
            <a:ext cx="2256234" cy="6254751"/>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2021/2/16</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799"/>
            <a:ext cx="4114800" cy="755651"/>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lIns="85661" tIns="42830" rIns="85661" bIns="42830"/>
          <a:lstStyle>
            <a:lvl1pPr marL="0" indent="0">
              <a:buNone/>
              <a:defRPr sz="4000"/>
            </a:lvl1pPr>
            <a:lvl2pPr marL="571059" indent="0">
              <a:buNone/>
              <a:defRPr sz="3467"/>
            </a:lvl2pPr>
            <a:lvl3pPr marL="1142118" indent="0">
              <a:buNone/>
              <a:defRPr sz="2933"/>
            </a:lvl3pPr>
            <a:lvl4pPr marL="1713177" indent="0">
              <a:buNone/>
              <a:defRPr sz="2533"/>
            </a:lvl4pPr>
            <a:lvl5pPr marL="2284236" indent="0">
              <a:buNone/>
              <a:defRPr sz="2533"/>
            </a:lvl5pPr>
            <a:lvl6pPr marL="2855295" indent="0">
              <a:buNone/>
              <a:defRPr sz="2533"/>
            </a:lvl6pPr>
            <a:lvl7pPr marL="3426354" indent="0">
              <a:buNone/>
              <a:defRPr sz="2533"/>
            </a:lvl7pPr>
            <a:lvl8pPr marL="3997413" indent="0">
              <a:buNone/>
              <a:defRPr sz="2533"/>
            </a:lvl8pPr>
            <a:lvl9pPr marL="4568472" indent="0">
              <a:buNone/>
              <a:defRPr sz="2533"/>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344216" y="7156451"/>
            <a:ext cx="4114800" cy="1073149"/>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2021/2/16</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2118" rtl="0" eaLnBrk="1" latinLnBrk="0" hangingPunct="1">
        <a:spcBef>
          <a:spcPct val="0"/>
        </a:spcBef>
        <a:buNone/>
        <a:defRPr kumimoji="1" sz="5467" kern="1200">
          <a:solidFill>
            <a:schemeClr val="tx1"/>
          </a:solidFill>
          <a:latin typeface="+mj-lt"/>
          <a:ea typeface="+mj-ea"/>
          <a:cs typeface="+mj-cs"/>
        </a:defRPr>
      </a:lvl1pPr>
    </p:titleStyle>
    <p:bodyStyle>
      <a:lvl1pPr marL="428295" indent="-428295" algn="l" defTabSz="1142118" rtl="0" eaLnBrk="1" latinLnBrk="0" hangingPunct="1">
        <a:spcBef>
          <a:spcPct val="20000"/>
        </a:spcBef>
        <a:buFont typeface="Arial" pitchFamily="34" charset="0"/>
        <a:buChar char="•"/>
        <a:defRPr kumimoji="1" sz="4000" kern="1200">
          <a:solidFill>
            <a:schemeClr val="tx1"/>
          </a:solidFill>
          <a:latin typeface="+mn-lt"/>
          <a:ea typeface="+mn-ea"/>
          <a:cs typeface="+mn-cs"/>
        </a:defRPr>
      </a:lvl1pPr>
      <a:lvl2pPr marL="927971" indent="-356912" algn="l" defTabSz="1142118" rtl="0" eaLnBrk="1" latinLnBrk="0" hangingPunct="1">
        <a:spcBef>
          <a:spcPct val="20000"/>
        </a:spcBef>
        <a:buFont typeface="Arial" pitchFamily="34" charset="0"/>
        <a:buChar char="–"/>
        <a:defRPr kumimoji="1" sz="3467" kern="1200">
          <a:solidFill>
            <a:schemeClr val="tx1"/>
          </a:solidFill>
          <a:latin typeface="+mn-lt"/>
          <a:ea typeface="+mn-ea"/>
          <a:cs typeface="+mn-cs"/>
        </a:defRPr>
      </a:lvl2pPr>
      <a:lvl3pPr marL="1427647" indent="-285529" algn="l" defTabSz="1142118" rtl="0" eaLnBrk="1" latinLnBrk="0" hangingPunct="1">
        <a:spcBef>
          <a:spcPct val="20000"/>
        </a:spcBef>
        <a:buFont typeface="Arial" pitchFamily="34" charset="0"/>
        <a:buChar char="•"/>
        <a:defRPr kumimoji="1" sz="2933" kern="1200">
          <a:solidFill>
            <a:schemeClr val="tx1"/>
          </a:solidFill>
          <a:latin typeface="+mn-lt"/>
          <a:ea typeface="+mn-ea"/>
          <a:cs typeface="+mn-cs"/>
        </a:defRPr>
      </a:lvl3pPr>
      <a:lvl4pPr marL="1998706"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4pPr>
      <a:lvl5pPr marL="2569765"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5pPr>
      <a:lvl6pPr marL="3140824"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6pPr>
      <a:lvl7pPr marL="3711883"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7pPr>
      <a:lvl8pPr marL="4282942"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8pPr>
      <a:lvl9pPr marL="4854001"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9pPr>
    </p:bodyStyle>
    <p:otherStyle>
      <a:defPPr>
        <a:defRPr lang="ja-JP"/>
      </a:defPPr>
      <a:lvl1pPr marL="0" algn="l" defTabSz="1142118" rtl="0" eaLnBrk="1" latinLnBrk="0" hangingPunct="1">
        <a:defRPr kumimoji="1" sz="2267" kern="1200">
          <a:solidFill>
            <a:schemeClr val="tx1"/>
          </a:solidFill>
          <a:latin typeface="+mn-lt"/>
          <a:ea typeface="+mn-ea"/>
          <a:cs typeface="+mn-cs"/>
        </a:defRPr>
      </a:lvl1pPr>
      <a:lvl2pPr marL="571059" algn="l" defTabSz="1142118" rtl="0" eaLnBrk="1" latinLnBrk="0" hangingPunct="1">
        <a:defRPr kumimoji="1" sz="2267" kern="1200">
          <a:solidFill>
            <a:schemeClr val="tx1"/>
          </a:solidFill>
          <a:latin typeface="+mn-lt"/>
          <a:ea typeface="+mn-ea"/>
          <a:cs typeface="+mn-cs"/>
        </a:defRPr>
      </a:lvl2pPr>
      <a:lvl3pPr marL="1142118" algn="l" defTabSz="1142118" rtl="0" eaLnBrk="1" latinLnBrk="0" hangingPunct="1">
        <a:defRPr kumimoji="1" sz="2267" kern="1200">
          <a:solidFill>
            <a:schemeClr val="tx1"/>
          </a:solidFill>
          <a:latin typeface="+mn-lt"/>
          <a:ea typeface="+mn-ea"/>
          <a:cs typeface="+mn-cs"/>
        </a:defRPr>
      </a:lvl3pPr>
      <a:lvl4pPr marL="1713177" algn="l" defTabSz="1142118" rtl="0" eaLnBrk="1" latinLnBrk="0" hangingPunct="1">
        <a:defRPr kumimoji="1" sz="2267" kern="1200">
          <a:solidFill>
            <a:schemeClr val="tx1"/>
          </a:solidFill>
          <a:latin typeface="+mn-lt"/>
          <a:ea typeface="+mn-ea"/>
          <a:cs typeface="+mn-cs"/>
        </a:defRPr>
      </a:lvl4pPr>
      <a:lvl5pPr marL="2284236" algn="l" defTabSz="1142118" rtl="0" eaLnBrk="1" latinLnBrk="0" hangingPunct="1">
        <a:defRPr kumimoji="1" sz="2267" kern="1200">
          <a:solidFill>
            <a:schemeClr val="tx1"/>
          </a:solidFill>
          <a:latin typeface="+mn-lt"/>
          <a:ea typeface="+mn-ea"/>
          <a:cs typeface="+mn-cs"/>
        </a:defRPr>
      </a:lvl5pPr>
      <a:lvl6pPr marL="2855295" algn="l" defTabSz="1142118" rtl="0" eaLnBrk="1" latinLnBrk="0" hangingPunct="1">
        <a:defRPr kumimoji="1" sz="2267" kern="1200">
          <a:solidFill>
            <a:schemeClr val="tx1"/>
          </a:solidFill>
          <a:latin typeface="+mn-lt"/>
          <a:ea typeface="+mn-ea"/>
          <a:cs typeface="+mn-cs"/>
        </a:defRPr>
      </a:lvl6pPr>
      <a:lvl7pPr marL="3426354" algn="l" defTabSz="1142118" rtl="0" eaLnBrk="1" latinLnBrk="0" hangingPunct="1">
        <a:defRPr kumimoji="1" sz="2267" kern="1200">
          <a:solidFill>
            <a:schemeClr val="tx1"/>
          </a:solidFill>
          <a:latin typeface="+mn-lt"/>
          <a:ea typeface="+mn-ea"/>
          <a:cs typeface="+mn-cs"/>
        </a:defRPr>
      </a:lvl7pPr>
      <a:lvl8pPr marL="3997413" algn="l" defTabSz="1142118" rtl="0" eaLnBrk="1" latinLnBrk="0" hangingPunct="1">
        <a:defRPr kumimoji="1" sz="2267" kern="1200">
          <a:solidFill>
            <a:schemeClr val="tx1"/>
          </a:solidFill>
          <a:latin typeface="+mn-lt"/>
          <a:ea typeface="+mn-ea"/>
          <a:cs typeface="+mn-cs"/>
        </a:defRPr>
      </a:lvl8pPr>
      <a:lvl9pPr marL="4568472" algn="l" defTabSz="1142118" rtl="0" eaLnBrk="1" latinLnBrk="0" hangingPunct="1">
        <a:defRPr kumimoji="1"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BB522787-FA89-4CFA-B489-AF49572554FD}"/>
              </a:ext>
            </a:extLst>
          </p:cNvPr>
          <p:cNvSpPr/>
          <p:nvPr/>
        </p:nvSpPr>
        <p:spPr>
          <a:xfrm>
            <a:off x="32523" y="640274"/>
            <a:ext cx="6825477" cy="9036496"/>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spcAft>
                <a:spcPts val="800"/>
              </a:spcAft>
            </a:pPr>
            <a:r>
              <a:rPr lang="en-US" altLang="ja-JP" sz="2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400" dirty="0">
                <a:latin typeface="HG丸ｺﾞｼｯｸM-PRO" panose="020F0600000000000000" pitchFamily="50" charset="-128"/>
                <a:ea typeface="HG丸ｺﾞｼｯｸM-PRO" panose="020F0600000000000000" pitchFamily="50" charset="-128"/>
                <a:cs typeface="Meiryo UI" panose="020B0604030504040204" pitchFamily="50" charset="-128"/>
              </a:rPr>
              <a:t>別添</a:t>
            </a:r>
            <a:r>
              <a:rPr lang="en-US" altLang="ja-JP" sz="2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400" dirty="0">
                <a:latin typeface="HG丸ｺﾞｼｯｸM-PRO" panose="020F0600000000000000" pitchFamily="50" charset="-128"/>
                <a:ea typeface="HG丸ｺﾞｼｯｸM-PRO" panose="020F0600000000000000" pitchFamily="50" charset="-128"/>
                <a:cs typeface="Meiryo UI" panose="020B0604030504040204" pitchFamily="50" charset="-128"/>
              </a:rPr>
              <a:t>作業手順（</a:t>
            </a:r>
            <a:r>
              <a:rPr lang="en-US" altLang="ja-JP" sz="2400" dirty="0">
                <a:latin typeface="HG丸ｺﾞｼｯｸM-PRO" panose="020F0600000000000000" pitchFamily="50" charset="-128"/>
                <a:ea typeface="HG丸ｺﾞｼｯｸM-PRO" panose="020F0600000000000000" pitchFamily="50" charset="-128"/>
                <a:cs typeface="Meiryo UI" panose="020B0604030504040204" pitchFamily="50" charset="-128"/>
              </a:rPr>
              <a:t>SOP)</a:t>
            </a:r>
            <a:r>
              <a:rPr lang="ja-JP" altLang="en-US" sz="2400" dirty="0">
                <a:latin typeface="HG丸ｺﾞｼｯｸM-PRO" panose="020F0600000000000000" pitchFamily="50" charset="-128"/>
                <a:ea typeface="HG丸ｺﾞｼｯｸM-PRO" panose="020F0600000000000000" pitchFamily="50" charset="-128"/>
                <a:cs typeface="Meiryo UI" panose="020B0604030504040204" pitchFamily="50" charset="-128"/>
              </a:rPr>
              <a:t>及び緊急連絡網</a:t>
            </a:r>
            <a:endParaRPr lang="en-US" altLang="ja-JP" sz="2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DCA03553-4E71-48B4-8953-D2FF4E2E78C4}"/>
              </a:ext>
            </a:extLst>
          </p:cNvPr>
          <p:cNvSpPr/>
          <p:nvPr/>
        </p:nvSpPr>
        <p:spPr>
          <a:xfrm>
            <a:off x="548680" y="1403648"/>
            <a:ext cx="5112568" cy="3754874"/>
          </a:xfrm>
          <a:prstGeom prst="rect">
            <a:avLst/>
          </a:prstGeom>
        </p:spPr>
        <p:txBody>
          <a:bodyPr wrap="square">
            <a:spAutoFit/>
          </a:bodyPr>
          <a:lstStyle/>
          <a:p>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消毒薬の希釈方法</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車両の消毒の方法</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物品等の消毒方法</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専用衣服・靴の着脱方法</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衣服の洗浄・消毒方法</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手指の洗浄・消毒方法</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靴の洗浄・消毒方法</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施設等の洗浄・消毒方法</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緊急連絡網</a:t>
            </a:r>
            <a:endPar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ja-JP" altLang="en-US" sz="2000" b="1" i="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1795611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90882EF4-34F4-4ED6-AD90-410429B6D721}"/>
              </a:ext>
            </a:extLst>
          </p:cNvPr>
          <p:cNvSpPr txBox="1"/>
          <p:nvPr/>
        </p:nvSpPr>
        <p:spPr>
          <a:xfrm>
            <a:off x="620688" y="2320007"/>
            <a:ext cx="273630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逆性石けん</a:t>
            </a:r>
            <a:r>
              <a:rPr kumimoji="1" lang="en-US" altLang="ja-JP" sz="1400" dirty="0">
                <a:latin typeface="HG丸ｺﾞｼｯｸM-PRO" panose="020F0600000000000000" pitchFamily="50" charset="-128"/>
                <a:ea typeface="HG丸ｺﾞｼｯｸM-PRO" panose="020F0600000000000000" pitchFamily="50" charset="-128"/>
              </a:rPr>
              <a:t>500</a:t>
            </a:r>
            <a:r>
              <a:rPr kumimoji="1" lang="ja-JP" altLang="en-US" sz="1400" dirty="0">
                <a:latin typeface="HG丸ｺﾞｼｯｸM-PRO" panose="020F0600000000000000" pitchFamily="50" charset="-128"/>
                <a:ea typeface="HG丸ｺﾞｼｯｸM-PRO" panose="020F0600000000000000" pitchFamily="50" charset="-128"/>
              </a:rPr>
              <a:t>倍等</a:t>
            </a:r>
          </a:p>
        </p:txBody>
      </p:sp>
      <p:sp>
        <p:nvSpPr>
          <p:cNvPr id="16" name="テキスト ボックス 15">
            <a:extLst>
              <a:ext uri="{FF2B5EF4-FFF2-40B4-BE49-F238E27FC236}">
                <a16:creationId xmlns:a16="http://schemas.microsoft.com/office/drawing/2014/main" id="{14BD2C1A-208B-4EFC-8059-4BF97C7EF034}"/>
              </a:ext>
            </a:extLst>
          </p:cNvPr>
          <p:cNvSpPr txBox="1"/>
          <p:nvPr/>
        </p:nvSpPr>
        <p:spPr>
          <a:xfrm>
            <a:off x="44624" y="35496"/>
            <a:ext cx="2520280" cy="369332"/>
          </a:xfrm>
          <a:prstGeom prst="rect">
            <a:avLst/>
          </a:prstGeom>
          <a:noFill/>
          <a:ln w="12700">
            <a:noFill/>
          </a:ln>
        </p:spPr>
        <p:txBody>
          <a:bodyPr wrap="square" lIns="85333" rIns="85333" rtlCol="0">
            <a:spAutoFit/>
          </a:bodyPr>
          <a:lstStyle/>
          <a:p>
            <a:r>
              <a:rPr lang="ja-JP" altLang="en-US" sz="1800" b="1" dirty="0">
                <a:latin typeface="HG丸ｺﾞｼｯｸM-PRO" panose="020F0600000000000000" pitchFamily="50" charset="-128"/>
                <a:ea typeface="HG丸ｺﾞｼｯｸM-PRO" panose="020F0600000000000000" pitchFamily="50" charset="-128"/>
              </a:rPr>
              <a:t>●肥育舎（堆積豚舎）</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10F8E811-0BF5-4D56-A1FB-B3BE92F89B7F}"/>
              </a:ext>
            </a:extLst>
          </p:cNvPr>
          <p:cNvSpPr txBox="1"/>
          <p:nvPr/>
        </p:nvSpPr>
        <p:spPr>
          <a:xfrm>
            <a:off x="188640" y="395536"/>
            <a:ext cx="6552728" cy="2828595"/>
          </a:xfrm>
          <a:prstGeom prst="rect">
            <a:avLst/>
          </a:prstGeom>
          <a:noFill/>
          <a:ln w="12700">
            <a:noFill/>
          </a:ln>
        </p:spPr>
        <p:txBody>
          <a:bodyPr wrap="square" lIns="85333" rIns="85333" rtlCol="0">
            <a:spAutoFit/>
          </a:bodyPr>
          <a:lstStyle/>
          <a:p>
            <a:pPr marL="342900" indent="-342900">
              <a:lnSpc>
                <a:spcPts val="2200"/>
              </a:lnSpc>
              <a:buFont typeface="+mj-ea"/>
              <a:buAutoNum type="circleNumDbPlain"/>
            </a:pPr>
            <a:r>
              <a:rPr lang="ja-JP" altLang="en-US" dirty="0">
                <a:latin typeface="HG丸ｺﾞｼｯｸM-PRO" panose="020F0600000000000000" pitchFamily="50" charset="-128"/>
                <a:ea typeface="HG丸ｺﾞｼｯｸM-PRO" panose="020F0600000000000000" pitchFamily="50" charset="-128"/>
              </a:rPr>
              <a:t>豚を部屋から搬出する。</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200"/>
              </a:lnSpc>
              <a:buFont typeface="+mj-ea"/>
              <a:buAutoNum type="circleNumDbPlain"/>
            </a:pPr>
            <a:r>
              <a:rPr lang="ja-JP" altLang="en-US" dirty="0">
                <a:latin typeface="HG丸ｺﾞｼｯｸM-PRO" panose="020F0600000000000000" pitchFamily="50" charset="-128"/>
                <a:ea typeface="HG丸ｺﾞｼｯｸM-PRO" panose="020F0600000000000000" pitchFamily="50" charset="-128"/>
              </a:rPr>
              <a:t>敷料を部屋から堆肥舎へ搬出する。</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200"/>
              </a:lnSpc>
              <a:buFont typeface="+mj-ea"/>
              <a:buAutoNum type="circleNumDbPlain"/>
            </a:pPr>
            <a:r>
              <a:rPr lang="ja-JP" altLang="en-US" dirty="0">
                <a:latin typeface="HG丸ｺﾞｼｯｸM-PRO" panose="020F0600000000000000" pitchFamily="50" charset="-128"/>
                <a:ea typeface="HG丸ｺﾞｼｯｸM-PRO" panose="020F0600000000000000" pitchFamily="50" charset="-128"/>
              </a:rPr>
              <a:t>床面や壁などにこびりついている糞や汚れを高圧洗浄機で洗い流す。</a:t>
            </a:r>
            <a:endParaRPr lang="en-US" altLang="ja-JP" dirty="0">
              <a:latin typeface="HG丸ｺﾞｼｯｸM-PRO" panose="020F0600000000000000" pitchFamily="50" charset="-128"/>
              <a:ea typeface="HG丸ｺﾞｼｯｸM-PRO" panose="020F0600000000000000" pitchFamily="50" charset="-128"/>
            </a:endParaRPr>
          </a:p>
          <a:p>
            <a:pPr marL="622300" indent="-285750">
              <a:lnSpc>
                <a:spcPts val="2000"/>
              </a:lnSpc>
              <a:buFont typeface="HG丸ｺﾞｼｯｸM-PRO" panose="020F0600000000000000" pitchFamily="50" charset="-128"/>
              <a:buChar char="※"/>
            </a:pPr>
            <a:r>
              <a:rPr lang="ja-JP" altLang="en-US" sz="1400" dirty="0">
                <a:latin typeface="HG丸ｺﾞｼｯｸM-PRO" panose="020F0600000000000000" pitchFamily="50" charset="-128"/>
                <a:ea typeface="HG丸ｺﾞｼｯｸM-PRO" panose="020F0600000000000000" pitchFamily="50" charset="-128"/>
              </a:rPr>
              <a:t>床面だけでなく、給餌器や給餌器の下、換気扇、給餌装置にこびりついたホコリも十分洗い流す</a:t>
            </a:r>
            <a:endParaRPr lang="en-US" altLang="ja-JP" sz="1400" dirty="0">
              <a:latin typeface="HG丸ｺﾞｼｯｸM-PRO" panose="020F0600000000000000" pitchFamily="50" charset="-128"/>
              <a:ea typeface="HG丸ｺﾞｼｯｸM-PRO" panose="020F0600000000000000" pitchFamily="50" charset="-128"/>
            </a:endParaRPr>
          </a:p>
          <a:p>
            <a:pPr marL="342900" indent="-342900">
              <a:lnSpc>
                <a:spcPts val="2200"/>
              </a:lnSpc>
              <a:buFont typeface="+mj-ea"/>
              <a:buAutoNum type="circleNumDbPlain" startAt="3"/>
            </a:pPr>
            <a:r>
              <a:rPr lang="ja-JP" altLang="en-US" dirty="0">
                <a:latin typeface="HG丸ｺﾞｼｯｸM-PRO" panose="020F0600000000000000" pitchFamily="50" charset="-128"/>
                <a:ea typeface="HG丸ｺﾞｼｯｸM-PRO" panose="020F0600000000000000" pitchFamily="50" charset="-128"/>
              </a:rPr>
              <a:t>汚れを洗い流した後、乾燥させる。</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200"/>
              </a:lnSpc>
              <a:buFont typeface="+mj-ea"/>
              <a:buAutoNum type="circleNumDbPlain" startAt="3"/>
            </a:pPr>
            <a:r>
              <a:rPr lang="ja-JP" altLang="en-US" dirty="0">
                <a:latin typeface="HG丸ｺﾞｼｯｸM-PRO" panose="020F0600000000000000" pitchFamily="50" charset="-128"/>
                <a:ea typeface="HG丸ｺﾞｼｯｸM-PRO" panose="020F0600000000000000" pitchFamily="50" charset="-128"/>
              </a:rPr>
              <a:t>　　　　　　　　　　　　　で消毒を実施する。</a:t>
            </a:r>
          </a:p>
          <a:p>
            <a:pPr marL="342900" indent="-342900">
              <a:lnSpc>
                <a:spcPts val="2200"/>
              </a:lnSpc>
              <a:buFont typeface="+mj-ea"/>
              <a:buAutoNum type="circleNumDbPlain" startAt="3"/>
            </a:pPr>
            <a:r>
              <a:rPr lang="ja-JP" altLang="en-US" dirty="0">
                <a:latin typeface="HG丸ｺﾞｼｯｸM-PRO" panose="020F0600000000000000" pitchFamily="50" charset="-128"/>
                <a:ea typeface="HG丸ｺﾞｼｯｸM-PRO" panose="020F0600000000000000" pitchFamily="50" charset="-128"/>
              </a:rPr>
              <a:t>消毒後よく乾燥させる。</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200"/>
              </a:lnSpc>
              <a:buFont typeface="+mj-ea"/>
              <a:buAutoNum type="circleNumDbPlain" startAt="3"/>
            </a:pPr>
            <a:r>
              <a:rPr lang="ja-JP" altLang="en-US" dirty="0">
                <a:latin typeface="HG丸ｺﾞｼｯｸM-PRO" panose="020F0600000000000000" pitchFamily="50" charset="-128"/>
                <a:ea typeface="HG丸ｺﾞｼｯｸM-PRO" panose="020F0600000000000000" pitchFamily="50" charset="-128"/>
              </a:rPr>
              <a:t>十分に乾燥させた後、床や壁、壁面に消石灰を散布する。</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4270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28106" y="80211"/>
            <a:ext cx="6636838"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緊急連絡網</a:t>
            </a:r>
          </a:p>
        </p:txBody>
      </p:sp>
      <p:sp>
        <p:nvSpPr>
          <p:cNvPr id="3" name="正方形/長方形 2">
            <a:extLst>
              <a:ext uri="{FF2B5EF4-FFF2-40B4-BE49-F238E27FC236}">
                <a16:creationId xmlns:a16="http://schemas.microsoft.com/office/drawing/2014/main" id="{4875694F-FD85-4F7B-BD5B-482ACCDCC94F}"/>
              </a:ext>
            </a:extLst>
          </p:cNvPr>
          <p:cNvSpPr/>
          <p:nvPr/>
        </p:nvSpPr>
        <p:spPr>
          <a:xfrm>
            <a:off x="368660" y="1200601"/>
            <a:ext cx="6120680" cy="35443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69E9F6CA-591B-4CE7-9E19-01CABEF45141}"/>
              </a:ext>
            </a:extLst>
          </p:cNvPr>
          <p:cNvSpPr/>
          <p:nvPr/>
        </p:nvSpPr>
        <p:spPr>
          <a:xfrm>
            <a:off x="227138" y="824195"/>
            <a:ext cx="5279407" cy="338554"/>
          </a:xfrm>
          <a:prstGeom prst="rect">
            <a:avLst/>
          </a:prstGeom>
        </p:spPr>
        <p:txBody>
          <a:bodyPr wrap="square">
            <a:spAutoFit/>
          </a:bodyPr>
          <a:lstStyle/>
          <a:p>
            <a:r>
              <a:rPr lang="ja-JP" altLang="en-US" sz="1600" dirty="0">
                <a:solidFill>
                  <a:srgbClr val="000000"/>
                </a:solidFill>
                <a:latin typeface="HG丸ｺﾞｼｯｸM-PRO" panose="020F0600000000000000" pitchFamily="50" charset="-128"/>
                <a:ea typeface="HG丸ｺﾞｼｯｸM-PRO" panose="020F0600000000000000" pitchFamily="50" charset="-128"/>
              </a:rPr>
              <a:t>特定症状が確認された場合</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73" name="正方形/長方形 72">
            <a:extLst>
              <a:ext uri="{FF2B5EF4-FFF2-40B4-BE49-F238E27FC236}">
                <a16:creationId xmlns:a16="http://schemas.microsoft.com/office/drawing/2014/main" id="{4B3C6D10-1973-441D-BFDB-F53EE768BFFD}"/>
              </a:ext>
            </a:extLst>
          </p:cNvPr>
          <p:cNvSpPr/>
          <p:nvPr/>
        </p:nvSpPr>
        <p:spPr>
          <a:xfrm>
            <a:off x="227137" y="4814933"/>
            <a:ext cx="5279407" cy="338554"/>
          </a:xfrm>
          <a:prstGeom prst="rect">
            <a:avLst/>
          </a:prstGeom>
        </p:spPr>
        <p:txBody>
          <a:bodyPr wrap="square">
            <a:spAutoFit/>
          </a:bodyPr>
          <a:lstStyle/>
          <a:p>
            <a:r>
              <a:rPr lang="ja-JP" altLang="en-US" sz="1600" dirty="0">
                <a:solidFill>
                  <a:srgbClr val="000000"/>
                </a:solidFill>
                <a:latin typeface="HG丸ｺﾞｼｯｸM-PRO" panose="020F0600000000000000" pitchFamily="50" charset="-128"/>
                <a:ea typeface="HG丸ｺﾞｼｯｸM-PRO" panose="020F0600000000000000" pitchFamily="50" charset="-128"/>
              </a:rPr>
              <a:t>特定症状以外の異常が確認された場合</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74" name="正方形/長方形 73">
            <a:extLst>
              <a:ext uri="{FF2B5EF4-FFF2-40B4-BE49-F238E27FC236}">
                <a16:creationId xmlns:a16="http://schemas.microsoft.com/office/drawing/2014/main" id="{D0F72D8F-2F7C-4F33-B5E9-E0F4E2C799C2}"/>
              </a:ext>
            </a:extLst>
          </p:cNvPr>
          <p:cNvSpPr/>
          <p:nvPr/>
        </p:nvSpPr>
        <p:spPr>
          <a:xfrm>
            <a:off x="368660" y="1547664"/>
            <a:ext cx="1107740" cy="1640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発見者</a:t>
            </a:r>
          </a:p>
        </p:txBody>
      </p:sp>
      <p:sp>
        <p:nvSpPr>
          <p:cNvPr id="8" name="矢印: 右 7">
            <a:extLst>
              <a:ext uri="{FF2B5EF4-FFF2-40B4-BE49-F238E27FC236}">
                <a16:creationId xmlns:a16="http://schemas.microsoft.com/office/drawing/2014/main" id="{47F8CC19-284B-494F-A853-D0775A986DF7}"/>
              </a:ext>
            </a:extLst>
          </p:cNvPr>
          <p:cNvSpPr/>
          <p:nvPr/>
        </p:nvSpPr>
        <p:spPr>
          <a:xfrm>
            <a:off x="1755056" y="1680737"/>
            <a:ext cx="432048" cy="47007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矢印: 右 74">
            <a:extLst>
              <a:ext uri="{FF2B5EF4-FFF2-40B4-BE49-F238E27FC236}">
                <a16:creationId xmlns:a16="http://schemas.microsoft.com/office/drawing/2014/main" id="{3815562B-710B-44A2-9FB6-E206F35A94C6}"/>
              </a:ext>
            </a:extLst>
          </p:cNvPr>
          <p:cNvSpPr/>
          <p:nvPr/>
        </p:nvSpPr>
        <p:spPr>
          <a:xfrm>
            <a:off x="1755056" y="2748773"/>
            <a:ext cx="432048" cy="47007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67E4938C-FE3F-45DD-B595-08CBF2F9DA4A}"/>
              </a:ext>
            </a:extLst>
          </p:cNvPr>
          <p:cNvSpPr/>
          <p:nvPr/>
        </p:nvSpPr>
        <p:spPr>
          <a:xfrm>
            <a:off x="2383830" y="2652119"/>
            <a:ext cx="3349426" cy="663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丸ｺﾞｼｯｸM-PRO" panose="020F0600000000000000" pitchFamily="50" charset="-128"/>
                <a:ea typeface="HG丸ｺﾞｼｯｸM-PRO" panose="020F0600000000000000" pitchFamily="50" charset="-128"/>
              </a:rPr>
              <a:t>飼養衛生管理者：</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ＴＥＬ：</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78" name="正方形/長方形 77">
            <a:extLst>
              <a:ext uri="{FF2B5EF4-FFF2-40B4-BE49-F238E27FC236}">
                <a16:creationId xmlns:a16="http://schemas.microsoft.com/office/drawing/2014/main" id="{204B36DB-04EE-4E18-9665-2867245BFA74}"/>
              </a:ext>
            </a:extLst>
          </p:cNvPr>
          <p:cNvSpPr/>
          <p:nvPr/>
        </p:nvSpPr>
        <p:spPr>
          <a:xfrm>
            <a:off x="2335634" y="1525480"/>
            <a:ext cx="3294471" cy="663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丸ｺﾞｼｯｸM-PRO" panose="020F0600000000000000" pitchFamily="50" charset="-128"/>
                <a:ea typeface="HG丸ｺﾞｼｯｸM-PRO" panose="020F0600000000000000" pitchFamily="50" charset="-128"/>
              </a:rPr>
              <a:t>中央</a:t>
            </a:r>
            <a:r>
              <a:rPr kumimoji="1" lang="ja-JP" altLang="en-US" dirty="0">
                <a:solidFill>
                  <a:schemeClr val="tx1"/>
                </a:solidFill>
                <a:latin typeface="HG丸ｺﾞｼｯｸM-PRO" panose="020F0600000000000000" pitchFamily="50" charset="-128"/>
                <a:ea typeface="HG丸ｺﾞｼｯｸM-PRO" panose="020F0600000000000000" pitchFamily="50" charset="-128"/>
              </a:rPr>
              <a:t>家畜保健衛生所</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ＴＥＬ：</a:t>
            </a:r>
            <a:r>
              <a:rPr kumimoji="1" lang="en-US" altLang="ja-JP" dirty="0">
                <a:solidFill>
                  <a:schemeClr val="tx1"/>
                </a:solidFill>
                <a:latin typeface="HG丸ｺﾞｼｯｸM-PRO" panose="020F0600000000000000" pitchFamily="50" charset="-128"/>
                <a:ea typeface="HG丸ｺﾞｼｯｸM-PRO" panose="020F0600000000000000" pitchFamily="50" charset="-128"/>
              </a:rPr>
              <a:t>0957-25-1331</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79" name="正方形/長方形 78">
            <a:extLst>
              <a:ext uri="{FF2B5EF4-FFF2-40B4-BE49-F238E27FC236}">
                <a16:creationId xmlns:a16="http://schemas.microsoft.com/office/drawing/2014/main" id="{A5F44660-475F-477E-96A6-DAF39D0A0250}"/>
              </a:ext>
            </a:extLst>
          </p:cNvPr>
          <p:cNvSpPr/>
          <p:nvPr/>
        </p:nvSpPr>
        <p:spPr>
          <a:xfrm>
            <a:off x="2413545" y="3908619"/>
            <a:ext cx="3294471" cy="663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丸ｺﾞｼｯｸM-PRO" panose="020F0600000000000000" pitchFamily="50" charset="-128"/>
                <a:ea typeface="HG丸ｺﾞｼｯｸM-PRO" panose="020F0600000000000000" pitchFamily="50" charset="-128"/>
              </a:rPr>
              <a:t>管理獣医師：</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ＴＥＬ：</a:t>
            </a:r>
          </a:p>
        </p:txBody>
      </p:sp>
      <p:sp>
        <p:nvSpPr>
          <p:cNvPr id="80" name="矢印: 右 79">
            <a:extLst>
              <a:ext uri="{FF2B5EF4-FFF2-40B4-BE49-F238E27FC236}">
                <a16:creationId xmlns:a16="http://schemas.microsoft.com/office/drawing/2014/main" id="{14E223E6-F548-45F7-A6D7-BA78E6B9D922}"/>
              </a:ext>
            </a:extLst>
          </p:cNvPr>
          <p:cNvSpPr/>
          <p:nvPr/>
        </p:nvSpPr>
        <p:spPr>
          <a:xfrm rot="5400000">
            <a:off x="3844757" y="3342942"/>
            <a:ext cx="432048" cy="47007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D60B86FA-8BD3-42C5-95B7-00BE35A19B9C}"/>
              </a:ext>
            </a:extLst>
          </p:cNvPr>
          <p:cNvSpPr/>
          <p:nvPr/>
        </p:nvSpPr>
        <p:spPr>
          <a:xfrm>
            <a:off x="404664" y="5292080"/>
            <a:ext cx="6120680" cy="35443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B3EA0D46-1475-4357-8B0A-6A121FCBD024}"/>
              </a:ext>
            </a:extLst>
          </p:cNvPr>
          <p:cNvSpPr/>
          <p:nvPr/>
        </p:nvSpPr>
        <p:spPr>
          <a:xfrm>
            <a:off x="404664" y="5724128"/>
            <a:ext cx="1107740" cy="1640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発見者</a:t>
            </a:r>
          </a:p>
        </p:txBody>
      </p:sp>
      <p:sp>
        <p:nvSpPr>
          <p:cNvPr id="83" name="矢印: 右 82">
            <a:extLst>
              <a:ext uri="{FF2B5EF4-FFF2-40B4-BE49-F238E27FC236}">
                <a16:creationId xmlns:a16="http://schemas.microsoft.com/office/drawing/2014/main" id="{5EB3E954-EC87-449A-802E-5D09BABED8C2}"/>
              </a:ext>
            </a:extLst>
          </p:cNvPr>
          <p:cNvSpPr/>
          <p:nvPr/>
        </p:nvSpPr>
        <p:spPr>
          <a:xfrm>
            <a:off x="1791060" y="5772216"/>
            <a:ext cx="432048" cy="47007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CD3378F5-8519-4A22-9E19-9000D22A86F0}"/>
              </a:ext>
            </a:extLst>
          </p:cNvPr>
          <p:cNvSpPr/>
          <p:nvPr/>
        </p:nvSpPr>
        <p:spPr>
          <a:xfrm>
            <a:off x="2449548" y="5624662"/>
            <a:ext cx="3294471" cy="663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丸ｺﾞｼｯｸM-PRO" panose="020F0600000000000000" pitchFamily="50" charset="-128"/>
                <a:ea typeface="HG丸ｺﾞｼｯｸM-PRO" panose="020F0600000000000000" pitchFamily="50" charset="-128"/>
              </a:rPr>
              <a:t>飼養衛生管理者：</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ＴＥＬ：</a:t>
            </a:r>
          </a:p>
        </p:txBody>
      </p:sp>
      <p:sp>
        <p:nvSpPr>
          <p:cNvPr id="86" name="正方形/長方形 85">
            <a:extLst>
              <a:ext uri="{FF2B5EF4-FFF2-40B4-BE49-F238E27FC236}">
                <a16:creationId xmlns:a16="http://schemas.microsoft.com/office/drawing/2014/main" id="{761819EE-CEBD-4BC6-8A1D-54E18ACC1C24}"/>
              </a:ext>
            </a:extLst>
          </p:cNvPr>
          <p:cNvSpPr/>
          <p:nvPr/>
        </p:nvSpPr>
        <p:spPr>
          <a:xfrm>
            <a:off x="2449548" y="7970082"/>
            <a:ext cx="3294471" cy="663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丸ｺﾞｼｯｸM-PRO" panose="020F0600000000000000" pitchFamily="50" charset="-128"/>
                <a:ea typeface="HG丸ｺﾞｼｯｸM-PRO" panose="020F0600000000000000" pitchFamily="50" charset="-128"/>
              </a:rPr>
              <a:t>中央</a:t>
            </a:r>
            <a:r>
              <a:rPr kumimoji="1" lang="ja-JP" altLang="en-US" dirty="0">
                <a:solidFill>
                  <a:schemeClr val="tx1"/>
                </a:solidFill>
                <a:latin typeface="HG丸ｺﾞｼｯｸM-PRO" panose="020F0600000000000000" pitchFamily="50" charset="-128"/>
                <a:ea typeface="HG丸ｺﾞｼｯｸM-PRO" panose="020F0600000000000000" pitchFamily="50" charset="-128"/>
              </a:rPr>
              <a:t>家畜保健衛生所</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ＴＥＬ：</a:t>
            </a:r>
            <a:r>
              <a:rPr lang="en-US" altLang="ja-JP" dirty="0">
                <a:solidFill>
                  <a:schemeClr val="tx1"/>
                </a:solidFill>
                <a:latin typeface="HG丸ｺﾞｼｯｸM-PRO" panose="020F0600000000000000" pitchFamily="50" charset="-128"/>
                <a:ea typeface="HG丸ｺﾞｼｯｸM-PRO" panose="020F0600000000000000" pitchFamily="50" charset="-128"/>
              </a:rPr>
              <a:t> 0957-25-1331</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87" name="正方形/長方形 86">
            <a:extLst>
              <a:ext uri="{FF2B5EF4-FFF2-40B4-BE49-F238E27FC236}">
                <a16:creationId xmlns:a16="http://schemas.microsoft.com/office/drawing/2014/main" id="{B9820543-0A32-400C-8916-F934E5F44BB8}"/>
              </a:ext>
            </a:extLst>
          </p:cNvPr>
          <p:cNvSpPr/>
          <p:nvPr/>
        </p:nvSpPr>
        <p:spPr>
          <a:xfrm>
            <a:off x="2996952" y="6788939"/>
            <a:ext cx="3294471" cy="663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丸ｺﾞｼｯｸM-PRO" panose="020F0600000000000000" pitchFamily="50" charset="-128"/>
                <a:ea typeface="HG丸ｺﾞｼｯｸM-PRO" panose="020F0600000000000000" pitchFamily="50" charset="-128"/>
              </a:rPr>
              <a:t>管理獣医師：</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ＴＥＬ：</a:t>
            </a:r>
          </a:p>
        </p:txBody>
      </p:sp>
      <p:sp>
        <p:nvSpPr>
          <p:cNvPr id="88" name="矢印: 右 87">
            <a:extLst>
              <a:ext uri="{FF2B5EF4-FFF2-40B4-BE49-F238E27FC236}">
                <a16:creationId xmlns:a16="http://schemas.microsoft.com/office/drawing/2014/main" id="{8461C192-3F53-49C4-8CDD-EB72F15459D9}"/>
              </a:ext>
            </a:extLst>
          </p:cNvPr>
          <p:cNvSpPr/>
          <p:nvPr/>
        </p:nvSpPr>
        <p:spPr>
          <a:xfrm rot="5400000">
            <a:off x="1959359" y="6897091"/>
            <a:ext cx="1504478" cy="47007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矢印: 右 88">
            <a:extLst>
              <a:ext uri="{FF2B5EF4-FFF2-40B4-BE49-F238E27FC236}">
                <a16:creationId xmlns:a16="http://schemas.microsoft.com/office/drawing/2014/main" id="{8CE9494B-CEA9-4BB2-8694-D00320C6469A}"/>
              </a:ext>
            </a:extLst>
          </p:cNvPr>
          <p:cNvSpPr/>
          <p:nvPr/>
        </p:nvSpPr>
        <p:spPr>
          <a:xfrm rot="5400000">
            <a:off x="4115796" y="6353186"/>
            <a:ext cx="432048" cy="47007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7516" y="126040"/>
            <a:ext cx="4751644"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消毒薬の希釈方法</a:t>
            </a:r>
          </a:p>
        </p:txBody>
      </p:sp>
      <p:pic>
        <p:nvPicPr>
          <p:cNvPr id="2" name="図 1">
            <a:extLst>
              <a:ext uri="{FF2B5EF4-FFF2-40B4-BE49-F238E27FC236}">
                <a16:creationId xmlns:a16="http://schemas.microsoft.com/office/drawing/2014/main" id="{806A64C3-B15D-401D-B898-56A0393A2641}"/>
              </a:ext>
            </a:extLst>
          </p:cNvPr>
          <p:cNvPicPr>
            <a:picLocks noChangeAspect="1"/>
          </p:cNvPicPr>
          <p:nvPr/>
        </p:nvPicPr>
        <p:blipFill>
          <a:blip r:embed="rId3"/>
          <a:stretch>
            <a:fillRect/>
          </a:stretch>
        </p:blipFill>
        <p:spPr>
          <a:xfrm>
            <a:off x="72895" y="1704380"/>
            <a:ext cx="6589921" cy="3816424"/>
          </a:xfrm>
          <a:prstGeom prst="rect">
            <a:avLst/>
          </a:prstGeom>
          <a:ln>
            <a:solidFill>
              <a:schemeClr val="tx1"/>
            </a:solidFill>
          </a:ln>
        </p:spPr>
      </p:pic>
      <p:sp>
        <p:nvSpPr>
          <p:cNvPr id="27" name="角丸四角形 13">
            <a:extLst>
              <a:ext uri="{FF2B5EF4-FFF2-40B4-BE49-F238E27FC236}">
                <a16:creationId xmlns:a16="http://schemas.microsoft.com/office/drawing/2014/main" id="{A2E3A0D4-F2F0-47B5-A8E4-DBF9A720D084}"/>
              </a:ext>
            </a:extLst>
          </p:cNvPr>
          <p:cNvSpPr/>
          <p:nvPr/>
        </p:nvSpPr>
        <p:spPr>
          <a:xfrm>
            <a:off x="72895" y="919839"/>
            <a:ext cx="6712209" cy="771841"/>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latin typeface="HG丸ｺﾞｼｯｸM-PRO" panose="020F0600000000000000" pitchFamily="50" charset="-128"/>
                <a:ea typeface="HG丸ｺﾞｼｯｸM-PRO" panose="020F0600000000000000" pitchFamily="50" charset="-128"/>
                <a:cs typeface="Meiryo UI" panose="020B0604030504040204" pitchFamily="50" charset="-128"/>
              </a:rPr>
              <a:t>消毒薬は下記の希釈倍率で作成する。</a:t>
            </a:r>
            <a:endParaRPr lang="en-US" altLang="ja-JP" sz="19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9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ja-JP" altLang="en-US" sz="19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9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9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75274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7516" y="126040"/>
            <a:ext cx="2735420"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車両の消毒の方法</a:t>
            </a:r>
          </a:p>
        </p:txBody>
      </p:sp>
      <p:sp>
        <p:nvSpPr>
          <p:cNvPr id="15" name="正方形/長方形 14">
            <a:extLst>
              <a:ext uri="{FF2B5EF4-FFF2-40B4-BE49-F238E27FC236}">
                <a16:creationId xmlns:a16="http://schemas.microsoft.com/office/drawing/2014/main" id="{40EFDA98-424D-4BB9-902A-F9EFA88BF8F1}"/>
              </a:ext>
            </a:extLst>
          </p:cNvPr>
          <p:cNvSpPr/>
          <p:nvPr/>
        </p:nvSpPr>
        <p:spPr>
          <a:xfrm>
            <a:off x="-18232" y="762567"/>
            <a:ext cx="6481095" cy="1902444"/>
          </a:xfrm>
          <a:prstGeom prst="rect">
            <a:avLst/>
          </a:prstGeom>
        </p:spPr>
        <p:txBody>
          <a:bodyPr wrap="square">
            <a:spAutoFit/>
          </a:bodyPr>
          <a:lstStyle/>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・実施場所：衛生管理区域出入口</a:t>
            </a: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・実施頻度：入退場ごと</a:t>
            </a: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・消毒薬の種類（希釈倍率）：</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・次の手順で消毒し、記録する。</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（なお、消毒場所の看板にも消毒手順を掲示。）</a:t>
            </a:r>
          </a:p>
          <a:p>
            <a:pPr>
              <a:lnSpc>
                <a:spcPts val="2400"/>
              </a:lnSpc>
              <a:defRPr/>
            </a:pP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D5FE9CBD-ECC5-495C-89EB-1529F7E74826}"/>
              </a:ext>
            </a:extLst>
          </p:cNvPr>
          <p:cNvSpPr txBox="1"/>
          <p:nvPr/>
        </p:nvSpPr>
        <p:spPr>
          <a:xfrm>
            <a:off x="188640" y="2339752"/>
            <a:ext cx="3264363" cy="369332"/>
          </a:xfrm>
          <a:prstGeom prst="rect">
            <a:avLst/>
          </a:prstGeom>
          <a:noFill/>
          <a:ln w="12700">
            <a:noFill/>
          </a:ln>
        </p:spPr>
        <p:txBody>
          <a:bodyPr wrap="square" lIns="85333" rIns="85333" rtlCol="0">
            <a:spAutoFit/>
          </a:bodyPr>
          <a:lstStyle/>
          <a:p>
            <a:r>
              <a:rPr lang="ja-JP" altLang="en-US" sz="1800" b="1" dirty="0">
                <a:latin typeface="HG丸ｺﾞｼｯｸM-PRO" panose="020F0600000000000000" pitchFamily="50" charset="-128"/>
                <a:ea typeface="HG丸ｺﾞｼｯｸM-PRO" panose="020F0600000000000000" pitchFamily="50" charset="-128"/>
              </a:rPr>
              <a:t>●動力噴霧器による消毒</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7397CA79-35EE-4D06-902E-CE6C2A26C4F9}"/>
              </a:ext>
            </a:extLst>
          </p:cNvPr>
          <p:cNvSpPr txBox="1"/>
          <p:nvPr/>
        </p:nvSpPr>
        <p:spPr>
          <a:xfrm>
            <a:off x="332656" y="2684691"/>
            <a:ext cx="6048672" cy="2523768"/>
          </a:xfrm>
          <a:prstGeom prst="rect">
            <a:avLst/>
          </a:prstGeom>
          <a:noFill/>
          <a:ln w="12700">
            <a:noFill/>
          </a:ln>
        </p:spPr>
        <p:txBody>
          <a:bodyPr wrap="square" lIns="85333" rIns="85333" rtlCol="0">
            <a:spAutoFit/>
          </a:bodyPr>
          <a:lstStyle/>
          <a:p>
            <a:pPr marL="342900" indent="-342900">
              <a:buFont typeface="+mj-ea"/>
              <a:buAutoNum type="circleNumDbPlain"/>
            </a:pPr>
            <a:r>
              <a:rPr lang="ja-JP" altLang="en-US" sz="1800" dirty="0">
                <a:latin typeface="HG丸ｺﾞｼｯｸM-PRO" panose="020F0600000000000000" pitchFamily="50" charset="-128"/>
                <a:ea typeface="HG丸ｺﾞｼｯｸM-PRO" panose="020F0600000000000000" pitchFamily="50" charset="-128"/>
              </a:rPr>
              <a:t>車全体を消毒する。</a:t>
            </a:r>
            <a:endParaRPr lang="en-US" altLang="ja-JP" sz="1800" dirty="0">
              <a:latin typeface="HG丸ｺﾞｼｯｸM-PRO" panose="020F0600000000000000" pitchFamily="50" charset="-128"/>
              <a:ea typeface="HG丸ｺﾞｼｯｸM-PRO" panose="020F0600000000000000" pitchFamily="50" charset="-128"/>
            </a:endParaRPr>
          </a:p>
          <a:p>
            <a:pPr marL="342900" indent="-342900">
              <a:buFont typeface="+mj-ea"/>
              <a:buAutoNum type="circleNumDbPlain"/>
            </a:pPr>
            <a:r>
              <a:rPr lang="ja-JP" altLang="en-US" sz="1800" dirty="0">
                <a:latin typeface="HG丸ｺﾞｼｯｸM-PRO" panose="020F0600000000000000" pitchFamily="50" charset="-128"/>
                <a:ea typeface="HG丸ｺﾞｼｯｸM-PRO" panose="020F0600000000000000" pitchFamily="50" charset="-128"/>
              </a:rPr>
              <a:t>タイヤ周りも念入りに消毒する。</a:t>
            </a:r>
            <a:endParaRPr lang="en-US" altLang="ja-JP" sz="1800" dirty="0">
              <a:latin typeface="HG丸ｺﾞｼｯｸM-PRO" panose="020F0600000000000000" pitchFamily="50" charset="-128"/>
              <a:ea typeface="HG丸ｺﾞｼｯｸM-PRO" panose="020F0600000000000000" pitchFamily="50" charset="-128"/>
            </a:endParaRPr>
          </a:p>
          <a:p>
            <a:pPr marL="552450" indent="-285750">
              <a:buFont typeface="HG丸ｺﾞｼｯｸM-PRO" panose="020F0600000000000000" pitchFamily="50" charset="-128"/>
              <a:buChar char="※"/>
            </a:pPr>
            <a:r>
              <a:rPr lang="ja-JP" altLang="en-US" sz="1400" dirty="0">
                <a:latin typeface="HG丸ｺﾞｼｯｸM-PRO" panose="020F0600000000000000" pitchFamily="50" charset="-128"/>
                <a:ea typeface="HG丸ｺﾞｼｯｸM-PRO" panose="020F0600000000000000" pitchFamily="50" charset="-128"/>
              </a:rPr>
              <a:t>タイヤだけでなく、タイヤハウスの泥等も落とし消毒する。</a:t>
            </a:r>
            <a:endParaRPr lang="en-US" altLang="ja-JP" sz="1400" dirty="0">
              <a:latin typeface="HG丸ｺﾞｼｯｸM-PRO" panose="020F0600000000000000" pitchFamily="50" charset="-128"/>
              <a:ea typeface="HG丸ｺﾞｼｯｸM-PRO" panose="020F0600000000000000" pitchFamily="50" charset="-128"/>
            </a:endParaRPr>
          </a:p>
          <a:p>
            <a:pPr marL="342900" indent="-342900">
              <a:buFont typeface="+mj-ea"/>
              <a:buAutoNum type="circleNumDbPlain" startAt="3"/>
            </a:pPr>
            <a:r>
              <a:rPr lang="ja-JP" altLang="en-US" sz="1800" dirty="0">
                <a:latin typeface="HG丸ｺﾞｼｯｸM-PRO" panose="020F0600000000000000" pitchFamily="50" charset="-128"/>
                <a:ea typeface="HG丸ｺﾞｼｯｸM-PRO" panose="020F0600000000000000" pitchFamily="50" charset="-128"/>
              </a:rPr>
              <a:t>乗降ステップやペダルを消毒する。</a:t>
            </a:r>
            <a:endParaRPr lang="en-US" altLang="ja-JP" sz="1800" dirty="0">
              <a:latin typeface="HG丸ｺﾞｼｯｸM-PRO" panose="020F0600000000000000" pitchFamily="50" charset="-128"/>
              <a:ea typeface="HG丸ｺﾞｼｯｸM-PRO" panose="020F0600000000000000" pitchFamily="50" charset="-128"/>
            </a:endParaRPr>
          </a:p>
          <a:p>
            <a:pPr marL="342900" indent="-342900">
              <a:buFont typeface="+mj-ea"/>
              <a:buAutoNum type="circleNumDbPlain" startAt="3"/>
            </a:pPr>
            <a:r>
              <a:rPr lang="ja-JP" altLang="en-US" sz="1800" dirty="0">
                <a:latin typeface="HG丸ｺﾞｼｯｸM-PRO" panose="020F0600000000000000" pitchFamily="50" charset="-128"/>
                <a:ea typeface="HG丸ｺﾞｼｯｸM-PRO" panose="020F0600000000000000" pitchFamily="50" charset="-128"/>
              </a:rPr>
              <a:t>ハンドル回りも消毒する。</a:t>
            </a:r>
            <a:endParaRPr lang="en-US" altLang="ja-JP" sz="1800" dirty="0">
              <a:latin typeface="HG丸ｺﾞｼｯｸM-PRO" panose="020F0600000000000000" pitchFamily="50" charset="-128"/>
              <a:ea typeface="HG丸ｺﾞｼｯｸM-PRO" panose="020F0600000000000000" pitchFamily="50" charset="-128"/>
            </a:endParaRPr>
          </a:p>
          <a:p>
            <a:pPr marL="552450" indent="-285750">
              <a:buFont typeface="HG丸ｺﾞｼｯｸM-PRO" panose="020F0600000000000000" pitchFamily="50" charset="-128"/>
              <a:buChar char="※"/>
            </a:pPr>
            <a:r>
              <a:rPr lang="ja-JP" altLang="en-US" sz="1400" dirty="0">
                <a:latin typeface="HG丸ｺﾞｼｯｸM-PRO" panose="020F0600000000000000" pitchFamily="50" charset="-128"/>
                <a:ea typeface="HG丸ｺﾞｼｯｸM-PRO" panose="020F0600000000000000" pitchFamily="50" charset="-128"/>
              </a:rPr>
              <a:t>ペダルやハンドル回りはアルコールスプレーで消毒する。</a:t>
            </a:r>
            <a:endParaRPr lang="en-US" altLang="ja-JP" sz="1400" dirty="0">
              <a:latin typeface="HG丸ｺﾞｼｯｸM-PRO" panose="020F0600000000000000" pitchFamily="50" charset="-128"/>
              <a:ea typeface="HG丸ｺﾞｼｯｸM-PRO" panose="020F0600000000000000" pitchFamily="50" charset="-128"/>
            </a:endParaRPr>
          </a:p>
          <a:p>
            <a:pPr marL="342900" indent="-342900">
              <a:buFont typeface="+mj-ea"/>
              <a:buAutoNum type="circleNumDbPlain" startAt="5"/>
            </a:pPr>
            <a:r>
              <a:rPr lang="ja-JP" altLang="en-US" sz="1800" dirty="0">
                <a:latin typeface="HG丸ｺﾞｼｯｸM-PRO" panose="020F0600000000000000" pitchFamily="50" charset="-128"/>
                <a:ea typeface="HG丸ｺﾞｼｯｸM-PRO" panose="020F0600000000000000" pitchFamily="50" charset="-128"/>
              </a:rPr>
              <a:t>車両から落とした泥や汚れは側溝へ洗い流す。</a:t>
            </a:r>
            <a:endParaRPr lang="en-US" altLang="ja-JP" sz="1800" dirty="0">
              <a:latin typeface="HG丸ｺﾞｼｯｸM-PRO" panose="020F0600000000000000" pitchFamily="50" charset="-128"/>
              <a:ea typeface="HG丸ｺﾞｼｯｸM-PRO" panose="020F0600000000000000" pitchFamily="50" charset="-128"/>
            </a:endParaRPr>
          </a:p>
          <a:p>
            <a:pPr marL="342900" indent="-342900">
              <a:buFont typeface="+mj-ea"/>
              <a:buAutoNum type="circleNumDbPlain" startAt="5"/>
            </a:pPr>
            <a:r>
              <a:rPr lang="ja-JP" altLang="en-US" sz="1800" dirty="0">
                <a:latin typeface="HG丸ｺﾞｼｯｸM-PRO" panose="020F0600000000000000" pitchFamily="50" charset="-128"/>
                <a:ea typeface="HG丸ｺﾞｼｯｸM-PRO" panose="020F0600000000000000" pitchFamily="50" charset="-128"/>
              </a:rPr>
              <a:t>農場専用のフロアマットに交換する。</a:t>
            </a:r>
            <a:endParaRPr lang="en-US" altLang="ja-JP" sz="1800" dirty="0">
              <a:latin typeface="HG丸ｺﾞｼｯｸM-PRO" panose="020F0600000000000000" pitchFamily="50" charset="-128"/>
              <a:ea typeface="HG丸ｺﾞｼｯｸM-PRO" panose="020F0600000000000000" pitchFamily="50" charset="-128"/>
            </a:endParaRPr>
          </a:p>
          <a:p>
            <a:pPr marL="342900" indent="-342900">
              <a:buFont typeface="+mj-ea"/>
              <a:buAutoNum type="circleNumDbPlain" startAt="5"/>
            </a:pPr>
            <a:r>
              <a:rPr lang="ja-JP" altLang="en-US" sz="1800" dirty="0">
                <a:latin typeface="HG丸ｺﾞｼｯｸM-PRO" panose="020F0600000000000000" pitchFamily="50" charset="-128"/>
                <a:ea typeface="HG丸ｺﾞｼｯｸM-PRO" panose="020F0600000000000000" pitchFamily="50" charset="-128"/>
              </a:rPr>
              <a:t>衛生管理区域専用靴に履き替え乗車する。</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26" name="テキスト ボックス 25">
            <a:extLst>
              <a:ext uri="{FF2B5EF4-FFF2-40B4-BE49-F238E27FC236}">
                <a16:creationId xmlns:a16="http://schemas.microsoft.com/office/drawing/2014/main" id="{91A59CC0-92C8-4CB0-B99D-CFA9A72A2BF4}"/>
              </a:ext>
            </a:extLst>
          </p:cNvPr>
          <p:cNvSpPr txBox="1"/>
          <p:nvPr/>
        </p:nvSpPr>
        <p:spPr>
          <a:xfrm>
            <a:off x="3429652" y="1396519"/>
            <a:ext cx="2879668" cy="338554"/>
          </a:xfrm>
          <a:prstGeom prst="rect">
            <a:avLst/>
          </a:prstGeom>
          <a:noFill/>
          <a:ln>
            <a:solidFill>
              <a:schemeClr val="tx1"/>
            </a:solidFill>
          </a:ln>
        </p:spPr>
        <p:txBody>
          <a:bodyPr wrap="square" rtlCol="0">
            <a:spAutoFit/>
          </a:bodyPr>
          <a:lstStyle/>
          <a:p>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記載</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逆性石けん</a:t>
            </a:r>
            <a:r>
              <a:rPr kumimoji="1" lang="en-US" altLang="ja-JP" sz="1600" dirty="0">
                <a:latin typeface="HG丸ｺﾞｼｯｸM-PRO" panose="020F0600000000000000" pitchFamily="50" charset="-128"/>
                <a:ea typeface="HG丸ｺﾞｼｯｸM-PRO" panose="020F0600000000000000" pitchFamily="50" charset="-128"/>
              </a:rPr>
              <a:t>500</a:t>
            </a:r>
            <a:r>
              <a:rPr kumimoji="1" lang="ja-JP" altLang="en-US" sz="1600" dirty="0">
                <a:latin typeface="HG丸ｺﾞｼｯｸM-PRO" panose="020F0600000000000000" pitchFamily="50" charset="-128"/>
                <a:ea typeface="HG丸ｺﾞｼｯｸM-PRO" panose="020F0600000000000000" pitchFamily="50" charset="-128"/>
              </a:rPr>
              <a:t>倍等</a:t>
            </a:r>
          </a:p>
        </p:txBody>
      </p:sp>
      <p:sp>
        <p:nvSpPr>
          <p:cNvPr id="16" name="テキスト ボックス 15">
            <a:extLst>
              <a:ext uri="{FF2B5EF4-FFF2-40B4-BE49-F238E27FC236}">
                <a16:creationId xmlns:a16="http://schemas.microsoft.com/office/drawing/2014/main" id="{5C44AF70-8C63-405F-8E30-A94D8278EF0C}"/>
              </a:ext>
            </a:extLst>
          </p:cNvPr>
          <p:cNvSpPr txBox="1"/>
          <p:nvPr/>
        </p:nvSpPr>
        <p:spPr>
          <a:xfrm>
            <a:off x="311720" y="5687541"/>
            <a:ext cx="6141616" cy="1692771"/>
          </a:xfrm>
          <a:prstGeom prst="rect">
            <a:avLst/>
          </a:prstGeom>
          <a:noFill/>
          <a:ln w="12700">
            <a:noFill/>
          </a:ln>
        </p:spPr>
        <p:txBody>
          <a:bodyPr wrap="square" lIns="85333" rIns="85333" rtlCol="0">
            <a:spAutoFit/>
          </a:bodyPr>
          <a:lstStyle/>
          <a:p>
            <a:pPr marL="342900" indent="-342900">
              <a:buFont typeface="+mj-ea"/>
              <a:buAutoNum type="circleNumDbPlain"/>
            </a:pPr>
            <a:r>
              <a:rPr lang="ja-JP" altLang="en-US" sz="1800" dirty="0">
                <a:latin typeface="HG丸ｺﾞｼｯｸM-PRO" panose="020F0600000000000000" pitchFamily="50" charset="-128"/>
                <a:ea typeface="HG丸ｺﾞｼｯｸM-PRO" panose="020F0600000000000000" pitchFamily="50" charset="-128"/>
              </a:rPr>
              <a:t>降車し乗降ステップやペダルを消毒する。</a:t>
            </a:r>
            <a:endParaRPr lang="en-US" altLang="ja-JP" sz="1800" dirty="0">
              <a:latin typeface="HG丸ｺﾞｼｯｸM-PRO" panose="020F0600000000000000" pitchFamily="50" charset="-128"/>
              <a:ea typeface="HG丸ｺﾞｼｯｸM-PRO" panose="020F0600000000000000" pitchFamily="50" charset="-128"/>
            </a:endParaRPr>
          </a:p>
          <a:p>
            <a:pPr marL="342900" indent="-342900">
              <a:buFont typeface="+mj-ea"/>
              <a:buAutoNum type="circleNumDbPlain"/>
            </a:pPr>
            <a:r>
              <a:rPr lang="ja-JP" altLang="en-US" sz="1800" dirty="0">
                <a:latin typeface="HG丸ｺﾞｼｯｸM-PRO" panose="020F0600000000000000" pitchFamily="50" charset="-128"/>
                <a:ea typeface="HG丸ｺﾞｼｯｸM-PRO" panose="020F0600000000000000" pitchFamily="50" charset="-128"/>
              </a:rPr>
              <a:t>ハンドル回りも消毒する。</a:t>
            </a:r>
            <a:endParaRPr lang="en-US" altLang="ja-JP" sz="1800" dirty="0">
              <a:latin typeface="HG丸ｺﾞｼｯｸM-PRO" panose="020F0600000000000000" pitchFamily="50" charset="-128"/>
              <a:ea typeface="HG丸ｺﾞｼｯｸM-PRO" panose="020F0600000000000000" pitchFamily="50" charset="-128"/>
            </a:endParaRPr>
          </a:p>
          <a:p>
            <a:pPr marL="552450" indent="-285750">
              <a:buFont typeface="HG丸ｺﾞｼｯｸM-PRO" panose="020F0600000000000000" pitchFamily="50" charset="-128"/>
              <a:buChar char="※"/>
            </a:pPr>
            <a:r>
              <a:rPr lang="ja-JP" altLang="en-US" sz="1400" dirty="0">
                <a:latin typeface="HG丸ｺﾞｼｯｸM-PRO" panose="020F0600000000000000" pitchFamily="50" charset="-128"/>
                <a:ea typeface="HG丸ｺﾞｼｯｸM-PRO" panose="020F0600000000000000" pitchFamily="50" charset="-128"/>
              </a:rPr>
              <a:t>ペダルやハンドル回りはアルコールスプレーで消毒する。</a:t>
            </a:r>
            <a:endParaRPr lang="en-US" altLang="ja-JP" sz="1400" dirty="0">
              <a:latin typeface="HG丸ｺﾞｼｯｸM-PRO" panose="020F0600000000000000" pitchFamily="50" charset="-128"/>
              <a:ea typeface="HG丸ｺﾞｼｯｸM-PRO" panose="020F0600000000000000" pitchFamily="50" charset="-128"/>
            </a:endParaRPr>
          </a:p>
          <a:p>
            <a:pPr marL="342900" indent="-342900">
              <a:buFont typeface="+mj-ea"/>
              <a:buAutoNum type="circleNumDbPlain" startAt="3"/>
            </a:pPr>
            <a:r>
              <a:rPr lang="ja-JP" altLang="en-US" sz="1800" dirty="0">
                <a:latin typeface="HG丸ｺﾞｼｯｸM-PRO" panose="020F0600000000000000" pitchFamily="50" charset="-128"/>
                <a:ea typeface="HG丸ｺﾞｼｯｸM-PRO" panose="020F0600000000000000" pitchFamily="50" charset="-128"/>
              </a:rPr>
              <a:t>農場専用のフロアマットに交換する。</a:t>
            </a:r>
            <a:endParaRPr lang="en-US" altLang="ja-JP" sz="1800" dirty="0">
              <a:latin typeface="HG丸ｺﾞｼｯｸM-PRO" panose="020F0600000000000000" pitchFamily="50" charset="-128"/>
              <a:ea typeface="HG丸ｺﾞｼｯｸM-PRO" panose="020F0600000000000000" pitchFamily="50" charset="-128"/>
            </a:endParaRPr>
          </a:p>
          <a:p>
            <a:pPr marL="342900" indent="-342900">
              <a:buFont typeface="+mj-ea"/>
              <a:buAutoNum type="circleNumDbPlain" startAt="3"/>
            </a:pPr>
            <a:r>
              <a:rPr lang="ja-JP" altLang="en-US" sz="1800" dirty="0">
                <a:latin typeface="HG丸ｺﾞｼｯｸM-PRO" panose="020F0600000000000000" pitchFamily="50" charset="-128"/>
                <a:ea typeface="HG丸ｺﾞｼｯｸM-PRO" panose="020F0600000000000000" pitchFamily="50" charset="-128"/>
              </a:rPr>
              <a:t>衛生管理区域専用靴に履き替え乗車する。</a:t>
            </a:r>
            <a:endParaRPr lang="en-US" altLang="ja-JP" sz="1800" dirty="0">
              <a:latin typeface="HG丸ｺﾞｼｯｸM-PRO" panose="020F0600000000000000" pitchFamily="50" charset="-128"/>
              <a:ea typeface="HG丸ｺﾞｼｯｸM-PRO" panose="020F0600000000000000" pitchFamily="50" charset="-128"/>
            </a:endParaRPr>
          </a:p>
          <a:p>
            <a:pPr marL="342900" indent="-342900">
              <a:buFont typeface="+mj-ea"/>
              <a:buAutoNum type="circleNumDbPlain" startAt="3"/>
            </a:pPr>
            <a:r>
              <a:rPr lang="ja-JP" altLang="en-US" sz="1800" dirty="0">
                <a:latin typeface="HG丸ｺﾞｼｯｸM-PRO" panose="020F0600000000000000" pitchFamily="50" charset="-128"/>
                <a:ea typeface="HG丸ｺﾞｼｯｸM-PRO" panose="020F0600000000000000" pitchFamily="50" charset="-128"/>
              </a:rPr>
              <a:t>消毒ゲートをくぐり車全体を消毒する。</a:t>
            </a:r>
          </a:p>
        </p:txBody>
      </p:sp>
      <p:sp>
        <p:nvSpPr>
          <p:cNvPr id="18" name="テキスト ボックス 17">
            <a:extLst>
              <a:ext uri="{FF2B5EF4-FFF2-40B4-BE49-F238E27FC236}">
                <a16:creationId xmlns:a16="http://schemas.microsoft.com/office/drawing/2014/main" id="{FF161664-6239-4457-A9D6-4EC5514A4E14}"/>
              </a:ext>
            </a:extLst>
          </p:cNvPr>
          <p:cNvSpPr txBox="1"/>
          <p:nvPr/>
        </p:nvSpPr>
        <p:spPr>
          <a:xfrm>
            <a:off x="188640" y="5292080"/>
            <a:ext cx="3264363" cy="369332"/>
          </a:xfrm>
          <a:prstGeom prst="rect">
            <a:avLst/>
          </a:prstGeom>
          <a:noFill/>
          <a:ln w="12700">
            <a:noFill/>
          </a:ln>
        </p:spPr>
        <p:txBody>
          <a:bodyPr wrap="square" lIns="85333" rIns="85333" rtlCol="0">
            <a:spAutoFit/>
          </a:bodyPr>
          <a:lstStyle/>
          <a:p>
            <a:r>
              <a:rPr lang="ja-JP" altLang="en-US" sz="1800" b="1" dirty="0">
                <a:latin typeface="HG丸ｺﾞｼｯｸM-PRO" panose="020F0600000000000000" pitchFamily="50" charset="-128"/>
                <a:ea typeface="HG丸ｺﾞｼｯｸM-PRO" panose="020F0600000000000000" pitchFamily="50" charset="-128"/>
              </a:rPr>
              <a:t>●消毒ゲートによる消毒</a:t>
            </a:r>
            <a:endParaRPr lang="en-US" altLang="ja-JP" sz="18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3790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88640" y="132725"/>
            <a:ext cx="4104456"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物品等の消毒方法</a:t>
            </a:r>
          </a:p>
        </p:txBody>
      </p:sp>
      <p:sp>
        <p:nvSpPr>
          <p:cNvPr id="45" name="正方形/長方形 44">
            <a:extLst>
              <a:ext uri="{FF2B5EF4-FFF2-40B4-BE49-F238E27FC236}">
                <a16:creationId xmlns:a16="http://schemas.microsoft.com/office/drawing/2014/main" id="{C7A11E81-1640-4AB2-A814-7F7FDF46222B}"/>
              </a:ext>
            </a:extLst>
          </p:cNvPr>
          <p:cNvSpPr/>
          <p:nvPr/>
        </p:nvSpPr>
        <p:spPr>
          <a:xfrm>
            <a:off x="542507" y="1115616"/>
            <a:ext cx="4470669" cy="1594667"/>
          </a:xfrm>
          <a:prstGeom prst="rect">
            <a:avLst/>
          </a:prstGeom>
        </p:spPr>
        <p:txBody>
          <a:bodyPr wrap="square">
            <a:spAutoFit/>
          </a:bodyPr>
          <a:lstStyle/>
          <a:p>
            <a:pPr>
              <a:lnSpc>
                <a:spcPts val="2400"/>
              </a:lnSpc>
              <a:defRPr/>
            </a:pPr>
            <a:r>
              <a:rPr lang="en-US" altLang="ja-JP" sz="1867" dirty="0">
                <a:solidFill>
                  <a:schemeClr val="dk1"/>
                </a:solidFill>
                <a:latin typeface="HG丸ｺﾞｼｯｸM-PRO" panose="020F0600000000000000" pitchFamily="50" charset="-128"/>
                <a:ea typeface="HG丸ｺﾞｼｯｸM-PRO" panose="020F0600000000000000" pitchFamily="50" charset="-128"/>
              </a:rPr>
              <a:t>【</a:t>
            </a:r>
            <a:r>
              <a:rPr lang="ja-JP" altLang="en-US" sz="1867" dirty="0">
                <a:solidFill>
                  <a:schemeClr val="dk1"/>
                </a:solidFill>
                <a:latin typeface="HG丸ｺﾞｼｯｸM-PRO" panose="020F0600000000000000" pitchFamily="50" charset="-128"/>
                <a:ea typeface="HG丸ｺﾞｼｯｸM-PRO" panose="020F0600000000000000" pitchFamily="50" charset="-128"/>
              </a:rPr>
              <a:t>消毒対象</a:t>
            </a:r>
            <a:r>
              <a:rPr lang="en-US" altLang="ja-JP" sz="1867" dirty="0">
                <a:solidFill>
                  <a:schemeClr val="dk1"/>
                </a:solidFill>
                <a:latin typeface="HG丸ｺﾞｼｯｸM-PRO" panose="020F0600000000000000" pitchFamily="50" charset="-128"/>
                <a:ea typeface="HG丸ｺﾞｼｯｸM-PRO" panose="020F0600000000000000" pitchFamily="50" charset="-128"/>
              </a:rPr>
              <a:t>】</a:t>
            </a:r>
            <a:r>
              <a:rPr lang="ja-JP" altLang="en-US" sz="1867" dirty="0">
                <a:solidFill>
                  <a:schemeClr val="dk1"/>
                </a:solidFill>
                <a:latin typeface="HG丸ｺﾞｼｯｸM-PRO" panose="020F0600000000000000" pitchFamily="50" charset="-128"/>
                <a:ea typeface="HG丸ｺﾞｼｯｸM-PRO" panose="020F0600000000000000" pitchFamily="50" charset="-128"/>
              </a:rPr>
              <a:t>器具、工具等</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①沸騰水中で加熱する。</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②水滴をタオルで拭き取る。</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③　　　　　　　</a:t>
            </a:r>
            <a:r>
              <a:rPr lang="en-US" altLang="ja-JP" sz="1867" baseline="30000" dirty="0">
                <a:solidFill>
                  <a:schemeClr val="dk1"/>
                </a:solidFill>
                <a:latin typeface="HG丸ｺﾞｼｯｸM-PRO" panose="020F0600000000000000" pitchFamily="50" charset="-128"/>
                <a:ea typeface="HG丸ｺﾞｼｯｸM-PRO" panose="020F0600000000000000" pitchFamily="50" charset="-128"/>
              </a:rPr>
              <a:t>※1</a:t>
            </a:r>
            <a:r>
              <a:rPr lang="ja-JP" altLang="en-US" sz="1867" dirty="0">
                <a:solidFill>
                  <a:schemeClr val="dk1"/>
                </a:solidFill>
                <a:latin typeface="HG丸ｺﾞｼｯｸM-PRO" panose="020F0600000000000000" pitchFamily="50" charset="-128"/>
                <a:ea typeface="HG丸ｺﾞｼｯｸM-PRO" panose="020F0600000000000000" pitchFamily="50" charset="-128"/>
              </a:rPr>
              <a:t>自然乾燥させる。</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④乾燥後、所定の場所に戻す。</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p:txBody>
      </p:sp>
      <p:sp>
        <p:nvSpPr>
          <p:cNvPr id="47" name="正方形/長方形 46">
            <a:extLst>
              <a:ext uri="{FF2B5EF4-FFF2-40B4-BE49-F238E27FC236}">
                <a16:creationId xmlns:a16="http://schemas.microsoft.com/office/drawing/2014/main" id="{9CD12457-8210-4CB4-AD32-9F8A86AD12C4}"/>
              </a:ext>
            </a:extLst>
          </p:cNvPr>
          <p:cNvSpPr/>
          <p:nvPr/>
        </p:nvSpPr>
        <p:spPr>
          <a:xfrm>
            <a:off x="476672" y="3059832"/>
            <a:ext cx="5904656" cy="2517997"/>
          </a:xfrm>
          <a:prstGeom prst="rect">
            <a:avLst/>
          </a:prstGeom>
        </p:spPr>
        <p:txBody>
          <a:bodyPr wrap="square">
            <a:spAutoFit/>
          </a:bodyPr>
          <a:lstStyle/>
          <a:p>
            <a:pPr>
              <a:lnSpc>
                <a:spcPts val="2400"/>
              </a:lnSpc>
              <a:defRPr/>
            </a:pPr>
            <a:r>
              <a:rPr lang="en-US" altLang="ja-JP" sz="1867" dirty="0">
                <a:solidFill>
                  <a:schemeClr val="dk1"/>
                </a:solidFill>
                <a:latin typeface="HG丸ｺﾞｼｯｸM-PRO" panose="020F0600000000000000" pitchFamily="50" charset="-128"/>
                <a:ea typeface="HG丸ｺﾞｼｯｸM-PRO" panose="020F0600000000000000" pitchFamily="50" charset="-128"/>
              </a:rPr>
              <a:t>【</a:t>
            </a:r>
            <a:r>
              <a:rPr lang="ja-JP" altLang="en-US" sz="1867" dirty="0">
                <a:solidFill>
                  <a:schemeClr val="dk1"/>
                </a:solidFill>
                <a:latin typeface="HG丸ｺﾞｼｯｸM-PRO" panose="020F0600000000000000" pitchFamily="50" charset="-128"/>
                <a:ea typeface="HG丸ｺﾞｼｯｸM-PRO" panose="020F0600000000000000" pitchFamily="50" charset="-128"/>
              </a:rPr>
              <a:t>消毒対象</a:t>
            </a:r>
            <a:r>
              <a:rPr lang="en-US" altLang="ja-JP" sz="1867" dirty="0">
                <a:solidFill>
                  <a:schemeClr val="dk1"/>
                </a:solidFill>
                <a:latin typeface="HG丸ｺﾞｼｯｸM-PRO" panose="020F0600000000000000" pitchFamily="50" charset="-128"/>
                <a:ea typeface="HG丸ｺﾞｼｯｸM-PRO" panose="020F0600000000000000" pitchFamily="50" charset="-128"/>
              </a:rPr>
              <a:t>】</a:t>
            </a:r>
            <a:r>
              <a:rPr lang="ja-JP" altLang="en-US" sz="1867" dirty="0">
                <a:solidFill>
                  <a:schemeClr val="dk1"/>
                </a:solidFill>
                <a:latin typeface="HG丸ｺﾞｼｯｸM-PRO" panose="020F0600000000000000" pitchFamily="50" charset="-128"/>
                <a:ea typeface="HG丸ｺﾞｼｯｸM-PRO" panose="020F0600000000000000" pitchFamily="50" charset="-128"/>
              </a:rPr>
              <a:t>ビニール袋、器具等</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①消毒薬を調整する。</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・消毒薬の種類：</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②水洗いし、汚れを落とした器具を消毒薬に漬ける。</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・浸漬時間　　　　　　 　</a:t>
            </a:r>
            <a:r>
              <a:rPr lang="en-US" altLang="ja-JP" sz="1867" baseline="30000" dirty="0">
                <a:solidFill>
                  <a:schemeClr val="dk1"/>
                </a:solidFill>
                <a:latin typeface="HG丸ｺﾞｼｯｸM-PRO" panose="020F0600000000000000" pitchFamily="50" charset="-128"/>
                <a:ea typeface="HG丸ｺﾞｼｯｸM-PRO" panose="020F0600000000000000" pitchFamily="50" charset="-128"/>
              </a:rPr>
              <a:t>※2</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③消毒後、水洗いし乾燥させる。</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・乾燥時間　　　　　　 　</a:t>
            </a:r>
            <a:r>
              <a:rPr lang="en-US" altLang="ja-JP" sz="1867" baseline="30000" dirty="0">
                <a:solidFill>
                  <a:schemeClr val="dk1"/>
                </a:solidFill>
                <a:latin typeface="HG丸ｺﾞｼｯｸM-PRO" panose="020F0600000000000000" pitchFamily="50" charset="-128"/>
                <a:ea typeface="HG丸ｺﾞｼｯｸM-PRO" panose="020F0600000000000000" pitchFamily="50" charset="-128"/>
              </a:rPr>
              <a:t>※3</a:t>
            </a:r>
            <a:r>
              <a:rPr lang="ja-JP" altLang="en-US" sz="1867" dirty="0">
                <a:solidFill>
                  <a:schemeClr val="dk1"/>
                </a:solidFill>
                <a:latin typeface="HG丸ｺﾞｼｯｸM-PRO" panose="020F0600000000000000" pitchFamily="50" charset="-128"/>
                <a:ea typeface="HG丸ｺﾞｼｯｸM-PRO" panose="020F0600000000000000" pitchFamily="50" charset="-128"/>
              </a:rPr>
              <a:t>時間</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④乾燥後、措定の場所に戻す。</a:t>
            </a:r>
          </a:p>
        </p:txBody>
      </p:sp>
      <p:sp>
        <p:nvSpPr>
          <p:cNvPr id="50" name="正方形/長方形 49">
            <a:extLst>
              <a:ext uri="{FF2B5EF4-FFF2-40B4-BE49-F238E27FC236}">
                <a16:creationId xmlns:a16="http://schemas.microsoft.com/office/drawing/2014/main" id="{DB569288-12D7-4C21-8E25-3D6213760126}"/>
              </a:ext>
            </a:extLst>
          </p:cNvPr>
          <p:cNvSpPr/>
          <p:nvPr/>
        </p:nvSpPr>
        <p:spPr>
          <a:xfrm>
            <a:off x="476672" y="5940152"/>
            <a:ext cx="6120680" cy="1902444"/>
          </a:xfrm>
          <a:prstGeom prst="rect">
            <a:avLst/>
          </a:prstGeom>
        </p:spPr>
        <p:txBody>
          <a:bodyPr wrap="square">
            <a:spAutoFit/>
          </a:bodyPr>
          <a:lstStyle/>
          <a:p>
            <a:pPr>
              <a:lnSpc>
                <a:spcPts val="2400"/>
              </a:lnSpc>
              <a:defRPr/>
            </a:pPr>
            <a:r>
              <a:rPr lang="en-US" altLang="ja-JP" sz="1867" dirty="0">
                <a:solidFill>
                  <a:schemeClr val="dk1"/>
                </a:solidFill>
                <a:latin typeface="HG丸ｺﾞｼｯｸM-PRO" panose="020F0600000000000000" pitchFamily="50" charset="-128"/>
                <a:ea typeface="HG丸ｺﾞｼｯｸM-PRO" panose="020F0600000000000000" pitchFamily="50" charset="-128"/>
              </a:rPr>
              <a:t>【</a:t>
            </a:r>
            <a:r>
              <a:rPr lang="ja-JP" altLang="en-US" sz="1867" dirty="0">
                <a:solidFill>
                  <a:schemeClr val="dk1"/>
                </a:solidFill>
                <a:latin typeface="HG丸ｺﾞｼｯｸM-PRO" panose="020F0600000000000000" pitchFamily="50" charset="-128"/>
                <a:ea typeface="HG丸ｺﾞｼｯｸM-PRO" panose="020F0600000000000000" pitchFamily="50" charset="-128"/>
              </a:rPr>
              <a:t>消毒対象</a:t>
            </a:r>
            <a:r>
              <a:rPr lang="en-US" altLang="ja-JP" sz="1867" dirty="0">
                <a:solidFill>
                  <a:schemeClr val="dk1"/>
                </a:solidFill>
                <a:latin typeface="HG丸ｺﾞｼｯｸM-PRO" panose="020F0600000000000000" pitchFamily="50" charset="-128"/>
                <a:ea typeface="HG丸ｺﾞｼｯｸM-PRO" panose="020F0600000000000000" pitchFamily="50" charset="-128"/>
              </a:rPr>
              <a:t>】</a:t>
            </a:r>
            <a:r>
              <a:rPr lang="ja-JP" altLang="en-US" sz="1867" dirty="0">
                <a:solidFill>
                  <a:schemeClr val="dk1"/>
                </a:solidFill>
                <a:latin typeface="HG丸ｺﾞｼｯｸM-PRO" panose="020F0600000000000000" pitchFamily="50" charset="-128"/>
                <a:ea typeface="HG丸ｺﾞｼｯｸM-PRO" panose="020F0600000000000000" pitchFamily="50" charset="-128"/>
              </a:rPr>
              <a:t>携帯電話、財布等</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①埃を拭く。</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②棚に入れ、扉を閉める。</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③紫外線殺菌灯を付ける。</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④　　　　　　　</a:t>
            </a:r>
            <a:r>
              <a:rPr lang="en-US" altLang="ja-JP" sz="1867" baseline="30000" dirty="0">
                <a:solidFill>
                  <a:schemeClr val="dk1"/>
                </a:solidFill>
                <a:latin typeface="HG丸ｺﾞｼｯｸM-PRO" panose="020F0600000000000000" pitchFamily="50" charset="-128"/>
                <a:ea typeface="HG丸ｺﾞｼｯｸM-PRO" panose="020F0600000000000000" pitchFamily="50" charset="-128"/>
              </a:rPr>
              <a:t>※4</a:t>
            </a:r>
            <a:r>
              <a:rPr lang="ja-JP" altLang="en-US" sz="1867" dirty="0">
                <a:solidFill>
                  <a:schemeClr val="dk1"/>
                </a:solidFill>
                <a:latin typeface="HG丸ｺﾞｼｯｸM-PRO" panose="020F0600000000000000" pitchFamily="50" charset="-128"/>
                <a:ea typeface="HG丸ｺﾞｼｯｸM-PRO" panose="020F0600000000000000" pitchFamily="50" charset="-128"/>
              </a:rPr>
              <a:t>分後、殺菌灯を消し、物品を取り出す。</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53BDE2F6-C9BB-49E5-A54A-16995468EFC4}"/>
              </a:ext>
            </a:extLst>
          </p:cNvPr>
          <p:cNvSpPr txBox="1"/>
          <p:nvPr/>
        </p:nvSpPr>
        <p:spPr>
          <a:xfrm>
            <a:off x="260648" y="833681"/>
            <a:ext cx="2160240" cy="353943"/>
          </a:xfrm>
          <a:prstGeom prst="rect">
            <a:avLst/>
          </a:prstGeom>
          <a:no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●煮沸消毒</a:t>
            </a:r>
          </a:p>
        </p:txBody>
      </p:sp>
      <p:sp>
        <p:nvSpPr>
          <p:cNvPr id="13" name="テキスト ボックス 12">
            <a:extLst>
              <a:ext uri="{FF2B5EF4-FFF2-40B4-BE49-F238E27FC236}">
                <a16:creationId xmlns:a16="http://schemas.microsoft.com/office/drawing/2014/main" id="{C1B0639D-33AB-4B80-BF07-E5FB27E054BE}"/>
              </a:ext>
            </a:extLst>
          </p:cNvPr>
          <p:cNvSpPr txBox="1"/>
          <p:nvPr/>
        </p:nvSpPr>
        <p:spPr>
          <a:xfrm>
            <a:off x="260648" y="2771800"/>
            <a:ext cx="2160240" cy="353943"/>
          </a:xfrm>
          <a:prstGeom prst="rect">
            <a:avLst/>
          </a:prstGeom>
          <a:no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●浸漬消毒</a:t>
            </a:r>
          </a:p>
        </p:txBody>
      </p:sp>
      <p:sp>
        <p:nvSpPr>
          <p:cNvPr id="14" name="テキスト ボックス 13">
            <a:extLst>
              <a:ext uri="{FF2B5EF4-FFF2-40B4-BE49-F238E27FC236}">
                <a16:creationId xmlns:a16="http://schemas.microsoft.com/office/drawing/2014/main" id="{3CF6165F-9C6F-4AC6-BA4B-6E6375F222BF}"/>
              </a:ext>
            </a:extLst>
          </p:cNvPr>
          <p:cNvSpPr txBox="1"/>
          <p:nvPr/>
        </p:nvSpPr>
        <p:spPr>
          <a:xfrm>
            <a:off x="188640" y="5652120"/>
            <a:ext cx="2160240" cy="353943"/>
          </a:xfrm>
          <a:prstGeom prst="rect">
            <a:avLst/>
          </a:prstGeom>
          <a:no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●紫外線消毒</a:t>
            </a:r>
          </a:p>
        </p:txBody>
      </p:sp>
      <p:sp>
        <p:nvSpPr>
          <p:cNvPr id="16" name="テキスト ボックス 15">
            <a:extLst>
              <a:ext uri="{FF2B5EF4-FFF2-40B4-BE49-F238E27FC236}">
                <a16:creationId xmlns:a16="http://schemas.microsoft.com/office/drawing/2014/main" id="{838CF4E2-5C52-4E94-B246-6A14F9CAB7DE}"/>
              </a:ext>
            </a:extLst>
          </p:cNvPr>
          <p:cNvSpPr txBox="1"/>
          <p:nvPr/>
        </p:nvSpPr>
        <p:spPr>
          <a:xfrm>
            <a:off x="3356992" y="1455911"/>
            <a:ext cx="3021250" cy="307777"/>
          </a:xfrm>
          <a:prstGeom prst="rect">
            <a:avLst/>
          </a:prstGeom>
          <a:noFill/>
          <a:ln>
            <a:solidFill>
              <a:schemeClr val="tx1"/>
            </a:solidFill>
          </a:ln>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加熱時間</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】80</a:t>
            </a:r>
            <a:r>
              <a:rPr kumimoji="1" lang="ja-JP" altLang="en-US" sz="1400" dirty="0">
                <a:latin typeface="HG丸ｺﾞｼｯｸM-PRO" panose="020F0600000000000000" pitchFamily="50" charset="-128"/>
                <a:ea typeface="HG丸ｺﾞｼｯｸM-PRO" panose="020F0600000000000000" pitchFamily="50" charset="-128"/>
              </a:rPr>
              <a:t>℃　５分間等</a:t>
            </a:r>
          </a:p>
        </p:txBody>
      </p:sp>
      <p:sp>
        <p:nvSpPr>
          <p:cNvPr id="17" name="テキスト ボックス 16">
            <a:extLst>
              <a:ext uri="{FF2B5EF4-FFF2-40B4-BE49-F238E27FC236}">
                <a16:creationId xmlns:a16="http://schemas.microsoft.com/office/drawing/2014/main" id="{A64BA109-26F4-4FBB-A321-612DF7FB326A}"/>
              </a:ext>
            </a:extLst>
          </p:cNvPr>
          <p:cNvSpPr txBox="1"/>
          <p:nvPr/>
        </p:nvSpPr>
        <p:spPr>
          <a:xfrm>
            <a:off x="2432718" y="3707904"/>
            <a:ext cx="3012506"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逆性石けん</a:t>
            </a:r>
            <a:r>
              <a:rPr kumimoji="1" lang="en-US" altLang="ja-JP" sz="1400" dirty="0">
                <a:latin typeface="HG丸ｺﾞｼｯｸM-PRO" panose="020F0600000000000000" pitchFamily="50" charset="-128"/>
                <a:ea typeface="HG丸ｺﾞｼｯｸM-PRO" panose="020F0600000000000000" pitchFamily="50" charset="-128"/>
              </a:rPr>
              <a:t>500</a:t>
            </a:r>
            <a:r>
              <a:rPr kumimoji="1" lang="ja-JP" altLang="en-US" sz="1400" dirty="0">
                <a:latin typeface="HG丸ｺﾞｼｯｸM-PRO" panose="020F0600000000000000" pitchFamily="50" charset="-128"/>
                <a:ea typeface="HG丸ｺﾞｼｯｸM-PRO" panose="020F0600000000000000" pitchFamily="50" charset="-128"/>
              </a:rPr>
              <a:t>倍等</a:t>
            </a:r>
          </a:p>
        </p:txBody>
      </p:sp>
      <p:sp>
        <p:nvSpPr>
          <p:cNvPr id="18" name="テキスト ボックス 17">
            <a:extLst>
              <a:ext uri="{FF2B5EF4-FFF2-40B4-BE49-F238E27FC236}">
                <a16:creationId xmlns:a16="http://schemas.microsoft.com/office/drawing/2014/main" id="{87D26992-066A-479D-8431-34B77D8CCF3D}"/>
              </a:ext>
            </a:extLst>
          </p:cNvPr>
          <p:cNvSpPr txBox="1"/>
          <p:nvPr/>
        </p:nvSpPr>
        <p:spPr>
          <a:xfrm>
            <a:off x="1916832" y="4336231"/>
            <a:ext cx="1512168" cy="307777"/>
          </a:xfrm>
          <a:prstGeom prst="rect">
            <a:avLst/>
          </a:prstGeom>
          <a:noFill/>
          <a:ln>
            <a:solidFill>
              <a:schemeClr val="tx1"/>
            </a:solidFill>
          </a:ln>
        </p:spPr>
        <p:txBody>
          <a:bodyPr wrap="square" rtlCol="0" anchor="ctr">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1</a:t>
            </a:r>
            <a:r>
              <a:rPr lang="ja-JP" altLang="en-US" sz="1400" dirty="0">
                <a:latin typeface="HG丸ｺﾞｼｯｸM-PRO" panose="020F0600000000000000" pitchFamily="50" charset="-128"/>
                <a:ea typeface="HG丸ｺﾞｼｯｸM-PRO" panose="020F0600000000000000" pitchFamily="50" charset="-128"/>
              </a:rPr>
              <a:t>時間等</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50CA2B87-7C2E-4DAB-87C5-C1FDE0DFF306}"/>
              </a:ext>
            </a:extLst>
          </p:cNvPr>
          <p:cNvSpPr/>
          <p:nvPr/>
        </p:nvSpPr>
        <p:spPr>
          <a:xfrm>
            <a:off x="620688" y="8303217"/>
            <a:ext cx="2736304" cy="661271"/>
          </a:xfrm>
          <a:prstGeom prst="rect">
            <a:avLst/>
          </a:prstGeom>
        </p:spPr>
        <p:txBody>
          <a:bodyPr wrap="square">
            <a:spAutoFit/>
          </a:bodyPr>
          <a:lstStyle/>
          <a:p>
            <a:pPr>
              <a:lnSpc>
                <a:spcPts val="2400"/>
              </a:lnSpc>
              <a:defRPr/>
            </a:pPr>
            <a:r>
              <a:rPr lang="en-US" altLang="ja-JP" sz="1400" dirty="0">
                <a:solidFill>
                  <a:schemeClr val="bg1">
                    <a:lumMod val="50000"/>
                  </a:schemeClr>
                </a:solidFill>
                <a:latin typeface="HG丸ｺﾞｼｯｸM-PRO" panose="020F0600000000000000" pitchFamily="50" charset="-128"/>
                <a:ea typeface="HG丸ｺﾞｼｯｸM-PRO" panose="020F0600000000000000" pitchFamily="50" charset="-128"/>
              </a:rPr>
              <a:t>※1</a:t>
            </a:r>
            <a:r>
              <a:rPr lang="ja-JP" altLang="en-US" sz="1400" dirty="0">
                <a:solidFill>
                  <a:schemeClr val="bg1">
                    <a:lumMod val="50000"/>
                  </a:schemeClr>
                </a:solidFill>
                <a:latin typeface="HG丸ｺﾞｼｯｸM-PRO" panose="020F0600000000000000" pitchFamily="50" charset="-128"/>
                <a:ea typeface="HG丸ｺﾞｼｯｸM-PRO" panose="020F0600000000000000" pitchFamily="50" charset="-128"/>
              </a:rPr>
              <a:t>～</a:t>
            </a:r>
            <a:r>
              <a:rPr lang="en-US" altLang="ja-JP" sz="1400" dirty="0">
                <a:solidFill>
                  <a:schemeClr val="bg1">
                    <a:lumMod val="50000"/>
                  </a:schemeClr>
                </a:solidFill>
                <a:latin typeface="HG丸ｺﾞｼｯｸM-PRO" panose="020F0600000000000000" pitchFamily="50" charset="-128"/>
                <a:ea typeface="HG丸ｺﾞｼｯｸM-PRO" panose="020F0600000000000000" pitchFamily="50" charset="-128"/>
              </a:rPr>
              <a:t>※3</a:t>
            </a:r>
            <a:r>
              <a:rPr lang="ja-JP" altLang="en-US" sz="1400" dirty="0">
                <a:solidFill>
                  <a:schemeClr val="bg1">
                    <a:lumMod val="50000"/>
                  </a:schemeClr>
                </a:solidFill>
                <a:latin typeface="HG丸ｺﾞｼｯｸM-PRO" panose="020F0600000000000000" pitchFamily="50" charset="-128"/>
                <a:ea typeface="HG丸ｺﾞｼｯｸM-PRO" panose="020F0600000000000000" pitchFamily="50" charset="-128"/>
              </a:rPr>
              <a:t>：概ね</a:t>
            </a:r>
            <a:r>
              <a:rPr lang="en-US" altLang="ja-JP" sz="1400" dirty="0">
                <a:solidFill>
                  <a:schemeClr val="bg1">
                    <a:lumMod val="50000"/>
                  </a:schemeClr>
                </a:solidFill>
                <a:latin typeface="HG丸ｺﾞｼｯｸM-PRO" panose="020F0600000000000000" pitchFamily="50" charset="-128"/>
                <a:ea typeface="HG丸ｺﾞｼｯｸM-PRO" panose="020F0600000000000000" pitchFamily="50" charset="-128"/>
              </a:rPr>
              <a:t>1</a:t>
            </a:r>
            <a:r>
              <a:rPr lang="ja-JP" altLang="en-US" sz="1400" dirty="0">
                <a:solidFill>
                  <a:schemeClr val="bg1">
                    <a:lumMod val="50000"/>
                  </a:schemeClr>
                </a:solidFill>
                <a:latin typeface="HG丸ｺﾞｼｯｸM-PRO" panose="020F0600000000000000" pitchFamily="50" charset="-128"/>
                <a:ea typeface="HG丸ｺﾞｼｯｸM-PRO" panose="020F0600000000000000" pitchFamily="50" charset="-128"/>
              </a:rPr>
              <a:t>時間以上</a:t>
            </a:r>
            <a:endParaRPr lang="en-US" altLang="ja-JP" sz="1400" dirty="0">
              <a:solidFill>
                <a:schemeClr val="bg1">
                  <a:lumMod val="50000"/>
                </a:schemeClr>
              </a:solidFill>
              <a:latin typeface="HG丸ｺﾞｼｯｸM-PRO" panose="020F0600000000000000" pitchFamily="50" charset="-128"/>
              <a:ea typeface="HG丸ｺﾞｼｯｸM-PRO" panose="020F0600000000000000" pitchFamily="50" charset="-128"/>
            </a:endParaRPr>
          </a:p>
          <a:p>
            <a:pPr>
              <a:lnSpc>
                <a:spcPts val="2400"/>
              </a:lnSpc>
              <a:defRPr/>
            </a:pPr>
            <a:r>
              <a:rPr lang="en-US" altLang="ja-JP" sz="1400" dirty="0">
                <a:solidFill>
                  <a:schemeClr val="bg1">
                    <a:lumMod val="50000"/>
                  </a:schemeClr>
                </a:solidFill>
                <a:latin typeface="HG丸ｺﾞｼｯｸM-PRO" panose="020F0600000000000000" pitchFamily="50" charset="-128"/>
                <a:ea typeface="HG丸ｺﾞｼｯｸM-PRO" panose="020F0600000000000000" pitchFamily="50" charset="-128"/>
              </a:rPr>
              <a:t>※4</a:t>
            </a:r>
            <a:r>
              <a:rPr lang="ja-JP" altLang="en-US" sz="1400" dirty="0">
                <a:solidFill>
                  <a:schemeClr val="bg1">
                    <a:lumMod val="50000"/>
                  </a:schemeClr>
                </a:solidFill>
                <a:latin typeface="HG丸ｺﾞｼｯｸM-PRO" panose="020F0600000000000000" pitchFamily="50" charset="-128"/>
                <a:ea typeface="HG丸ｺﾞｼｯｸM-PRO" panose="020F0600000000000000" pitchFamily="50" charset="-128"/>
              </a:rPr>
              <a:t>：概ね</a:t>
            </a:r>
            <a:r>
              <a:rPr lang="en-US" altLang="ja-JP" sz="1400" dirty="0">
                <a:solidFill>
                  <a:schemeClr val="bg1">
                    <a:lumMod val="50000"/>
                  </a:schemeClr>
                </a:solidFill>
                <a:latin typeface="HG丸ｺﾞｼｯｸM-PRO" panose="020F0600000000000000" pitchFamily="50" charset="-128"/>
                <a:ea typeface="HG丸ｺﾞｼｯｸM-PRO" panose="020F0600000000000000" pitchFamily="50" charset="-128"/>
              </a:rPr>
              <a:t>20</a:t>
            </a:r>
            <a:r>
              <a:rPr lang="ja-JP" altLang="en-US" sz="1400" dirty="0">
                <a:solidFill>
                  <a:schemeClr val="bg1">
                    <a:lumMod val="50000"/>
                  </a:schemeClr>
                </a:solidFill>
                <a:latin typeface="HG丸ｺﾞｼｯｸM-PRO" panose="020F0600000000000000" pitchFamily="50" charset="-128"/>
                <a:ea typeface="HG丸ｺﾞｼｯｸM-PRO" panose="020F0600000000000000" pitchFamily="50" charset="-128"/>
              </a:rPr>
              <a:t>分以上</a:t>
            </a:r>
            <a:endParaRPr lang="en-US" altLang="ja-JP" sz="1400" dirty="0">
              <a:solidFill>
                <a:schemeClr val="bg1">
                  <a:lumMod val="50000"/>
                </a:schemeClr>
              </a:solidFill>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42B9DD62-1E24-4080-86A3-FE95FA1E658B}"/>
              </a:ext>
            </a:extLst>
          </p:cNvPr>
          <p:cNvSpPr/>
          <p:nvPr/>
        </p:nvSpPr>
        <p:spPr>
          <a:xfrm>
            <a:off x="332656" y="7727153"/>
            <a:ext cx="6408712" cy="661271"/>
          </a:xfrm>
          <a:prstGeom prst="rect">
            <a:avLst/>
          </a:prstGeom>
        </p:spPr>
        <p:txBody>
          <a:bodyPr wrap="square">
            <a:spAutoFit/>
          </a:bodyPr>
          <a:lstStyle/>
          <a:p>
            <a:pPr>
              <a:lnSpc>
                <a:spcPts val="2400"/>
              </a:lnSpc>
              <a:defRPr/>
            </a:pPr>
            <a:r>
              <a:rPr lang="ja-JP" altLang="en-US" sz="1400" dirty="0">
                <a:solidFill>
                  <a:schemeClr val="bg1">
                    <a:lumMod val="50000"/>
                  </a:schemeClr>
                </a:solidFill>
                <a:latin typeface="HG丸ｺﾞｼｯｸM-PRO" panose="020F0600000000000000" pitchFamily="50" charset="-128"/>
                <a:ea typeface="HG丸ｺﾞｼｯｸM-PRO" panose="020F0600000000000000" pitchFamily="50" charset="-128"/>
              </a:rPr>
              <a:t>農場で実施している消毒方法を選択して、　　に実際に行っている時間を記入してください。</a:t>
            </a:r>
            <a:r>
              <a:rPr lang="en-US" altLang="ja-JP" sz="1400" dirty="0">
                <a:solidFill>
                  <a:schemeClr val="bg1">
                    <a:lumMod val="50000"/>
                  </a:schemeClr>
                </a:solidFill>
                <a:latin typeface="HG丸ｺﾞｼｯｸM-PRO" panose="020F0600000000000000" pitchFamily="50" charset="-128"/>
                <a:ea typeface="HG丸ｺﾞｼｯｸM-PRO" panose="020F0600000000000000" pitchFamily="50" charset="-128"/>
              </a:rPr>
              <a:t>※</a:t>
            </a:r>
            <a:r>
              <a:rPr lang="ja-JP" altLang="en-US" sz="1400" dirty="0">
                <a:solidFill>
                  <a:schemeClr val="bg1">
                    <a:lumMod val="50000"/>
                  </a:schemeClr>
                </a:solidFill>
                <a:latin typeface="HG丸ｺﾞｼｯｸM-PRO" panose="020F0600000000000000" pitchFamily="50" charset="-128"/>
                <a:ea typeface="HG丸ｺﾞｼｯｸM-PRO" panose="020F0600000000000000" pitchFamily="50" charset="-128"/>
              </a:rPr>
              <a:t>は目安の時間です。</a:t>
            </a:r>
            <a:endParaRPr lang="en-US" altLang="ja-JP" sz="1400" dirty="0">
              <a:solidFill>
                <a:schemeClr val="bg1">
                  <a:lumMod val="50000"/>
                </a:schemeClr>
              </a:solidFill>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5E826C68-32E7-46AA-B4DB-94B17B0C46E9}"/>
              </a:ext>
            </a:extLst>
          </p:cNvPr>
          <p:cNvSpPr txBox="1"/>
          <p:nvPr/>
        </p:nvSpPr>
        <p:spPr>
          <a:xfrm>
            <a:off x="3789040" y="7812360"/>
            <a:ext cx="288032" cy="246221"/>
          </a:xfrm>
          <a:prstGeom prst="rect">
            <a:avLst/>
          </a:prstGeom>
          <a:noFill/>
          <a:ln>
            <a:solidFill>
              <a:schemeClr val="bg1">
                <a:lumMod val="50000"/>
              </a:schemeClr>
            </a:solidFill>
          </a:ln>
        </p:spPr>
        <p:txBody>
          <a:bodyPr wrap="square" rtlCol="0" anchor="ctr">
            <a:spAutoFit/>
          </a:bodyPr>
          <a:lstStyle/>
          <a:p>
            <a:pPr algn="ctr"/>
            <a:endParaRPr kumimoji="1" lang="ja-JP" altLang="en-US" sz="1000" dirty="0">
              <a:solidFill>
                <a:schemeClr val="bg1">
                  <a:lumMod val="50000"/>
                </a:schemeClr>
              </a:solidFill>
              <a:latin typeface="HG丸ｺﾞｼｯｸM-PRO" panose="020F0600000000000000" pitchFamily="50" charset="-128"/>
              <a:ea typeface="HG丸ｺﾞｼｯｸM-PRO" panose="020F0600000000000000" pitchFamily="50" charset="-128"/>
            </a:endParaRPr>
          </a:p>
        </p:txBody>
      </p:sp>
      <p:sp>
        <p:nvSpPr>
          <p:cNvPr id="3" name="大かっこ 2">
            <a:extLst>
              <a:ext uri="{FF2B5EF4-FFF2-40B4-BE49-F238E27FC236}">
                <a16:creationId xmlns:a16="http://schemas.microsoft.com/office/drawing/2014/main" id="{446DF97F-B5FA-48CA-9756-17C8DD14EB22}"/>
              </a:ext>
            </a:extLst>
          </p:cNvPr>
          <p:cNvSpPr/>
          <p:nvPr/>
        </p:nvSpPr>
        <p:spPr>
          <a:xfrm>
            <a:off x="260648" y="7740352"/>
            <a:ext cx="6480720" cy="1224136"/>
          </a:xfrm>
          <a:prstGeom prst="bracketPair">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79B2088-C9EC-4A3D-98A3-1D1CD5B7C2B7}"/>
              </a:ext>
            </a:extLst>
          </p:cNvPr>
          <p:cNvSpPr txBox="1"/>
          <p:nvPr/>
        </p:nvSpPr>
        <p:spPr>
          <a:xfrm>
            <a:off x="980728" y="2051720"/>
            <a:ext cx="1512168" cy="307777"/>
          </a:xfrm>
          <a:prstGeom prst="rect">
            <a:avLst/>
          </a:prstGeom>
          <a:noFill/>
          <a:ln>
            <a:solidFill>
              <a:schemeClr val="tx1"/>
            </a:solidFill>
          </a:ln>
        </p:spPr>
        <p:txBody>
          <a:bodyPr wrap="square" rtlCol="0" anchor="ctr">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1</a:t>
            </a:r>
            <a:r>
              <a:rPr lang="ja-JP" altLang="en-US" sz="1400" dirty="0">
                <a:latin typeface="HG丸ｺﾞｼｯｸM-PRO" panose="020F0600000000000000" pitchFamily="50" charset="-128"/>
                <a:ea typeface="HG丸ｺﾞｼｯｸM-PRO" panose="020F0600000000000000" pitchFamily="50" charset="-128"/>
              </a:rPr>
              <a:t>時間等</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id="{EC71F555-6072-405E-9C35-7EB197D00849}"/>
              </a:ext>
            </a:extLst>
          </p:cNvPr>
          <p:cNvSpPr txBox="1"/>
          <p:nvPr/>
        </p:nvSpPr>
        <p:spPr>
          <a:xfrm>
            <a:off x="1916832" y="4912295"/>
            <a:ext cx="1512168" cy="307777"/>
          </a:xfrm>
          <a:prstGeom prst="rect">
            <a:avLst/>
          </a:prstGeom>
          <a:noFill/>
          <a:ln>
            <a:solidFill>
              <a:schemeClr val="tx1"/>
            </a:solidFill>
          </a:ln>
        </p:spPr>
        <p:txBody>
          <a:bodyPr wrap="square" rtlCol="0" anchor="ctr">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1</a:t>
            </a:r>
            <a:r>
              <a:rPr lang="ja-JP" altLang="en-US" sz="1400" dirty="0">
                <a:latin typeface="HG丸ｺﾞｼｯｸM-PRO" panose="020F0600000000000000" pitchFamily="50" charset="-128"/>
                <a:ea typeface="HG丸ｺﾞｼｯｸM-PRO" panose="020F0600000000000000" pitchFamily="50" charset="-128"/>
              </a:rPr>
              <a:t>時間等</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6" name="テキスト ボックス 25">
            <a:extLst>
              <a:ext uri="{FF2B5EF4-FFF2-40B4-BE49-F238E27FC236}">
                <a16:creationId xmlns:a16="http://schemas.microsoft.com/office/drawing/2014/main" id="{852BD102-3BA1-4692-B339-65427B1F5258}"/>
              </a:ext>
            </a:extLst>
          </p:cNvPr>
          <p:cNvSpPr txBox="1"/>
          <p:nvPr/>
        </p:nvSpPr>
        <p:spPr>
          <a:xfrm>
            <a:off x="908720" y="7216551"/>
            <a:ext cx="1440160" cy="307777"/>
          </a:xfrm>
          <a:prstGeom prst="rect">
            <a:avLst/>
          </a:prstGeom>
          <a:noFill/>
          <a:ln>
            <a:solidFill>
              <a:schemeClr val="tx1"/>
            </a:solidFill>
          </a:ln>
        </p:spPr>
        <p:txBody>
          <a:bodyPr wrap="square" rtlCol="0" anchor="ctr">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20</a:t>
            </a:r>
            <a:r>
              <a:rPr kumimoji="1" lang="ja-JP" altLang="en-US" sz="1400" dirty="0">
                <a:latin typeface="HG丸ｺﾞｼｯｸM-PRO" panose="020F0600000000000000" pitchFamily="50" charset="-128"/>
                <a:ea typeface="HG丸ｺﾞｼｯｸM-PRO" panose="020F0600000000000000" pitchFamily="50" charset="-128"/>
              </a:rPr>
              <a:t>分</a:t>
            </a:r>
            <a:r>
              <a:rPr lang="ja-JP" altLang="en-US" sz="1400" dirty="0">
                <a:latin typeface="HG丸ｺﾞｼｯｸM-PRO" panose="020F0600000000000000" pitchFamily="50" charset="-128"/>
                <a:ea typeface="HG丸ｺﾞｼｯｸM-PRO" panose="020F0600000000000000" pitchFamily="50" charset="-128"/>
              </a:rPr>
              <a:t>等</a:t>
            </a: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5649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2134" y="86956"/>
            <a:ext cx="4899247"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専用衣服・靴の着脱方法</a:t>
            </a:r>
          </a:p>
        </p:txBody>
      </p:sp>
      <p:sp>
        <p:nvSpPr>
          <p:cNvPr id="87" name="テキスト ボックス 86">
            <a:extLst>
              <a:ext uri="{FF2B5EF4-FFF2-40B4-BE49-F238E27FC236}">
                <a16:creationId xmlns:a16="http://schemas.microsoft.com/office/drawing/2014/main" id="{F377BA53-87AA-4BF6-861F-D2F4F0C909A1}"/>
              </a:ext>
            </a:extLst>
          </p:cNvPr>
          <p:cNvSpPr txBox="1"/>
          <p:nvPr/>
        </p:nvSpPr>
        <p:spPr>
          <a:xfrm>
            <a:off x="0" y="852408"/>
            <a:ext cx="6716176"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衛生管理区域境界及び畜舎前の更衣室における着用方法</a:t>
            </a:r>
          </a:p>
        </p:txBody>
      </p:sp>
      <p:sp>
        <p:nvSpPr>
          <p:cNvPr id="14" name="正方形/長方形 13">
            <a:extLst>
              <a:ext uri="{FF2B5EF4-FFF2-40B4-BE49-F238E27FC236}">
                <a16:creationId xmlns:a16="http://schemas.microsoft.com/office/drawing/2014/main" id="{02892BFB-4E12-4223-8228-6DA415CD3563}"/>
              </a:ext>
            </a:extLst>
          </p:cNvPr>
          <p:cNvSpPr/>
          <p:nvPr/>
        </p:nvSpPr>
        <p:spPr>
          <a:xfrm>
            <a:off x="0" y="1259632"/>
            <a:ext cx="5085184" cy="1235082"/>
          </a:xfrm>
          <a:prstGeom prst="rect">
            <a:avLst/>
          </a:prstGeom>
        </p:spPr>
        <p:txBody>
          <a:bodyPr wrap="square">
            <a:spAutoFit/>
          </a:bodyPr>
          <a:lstStyle/>
          <a:p>
            <a:pPr>
              <a:lnSpc>
                <a:spcPts val="2400"/>
              </a:lnSpc>
              <a:defRPr/>
            </a:pPr>
            <a:r>
              <a:rPr lang="ja-JP" altLang="en-US" sz="1600" dirty="0">
                <a:solidFill>
                  <a:schemeClr val="dk1"/>
                </a:solidFill>
                <a:latin typeface="HG丸ｺﾞｼｯｸM-PRO" panose="020F0600000000000000" pitchFamily="50" charset="-128"/>
                <a:ea typeface="HG丸ｺﾞｼｯｸM-PRO" panose="020F0600000000000000" pitchFamily="50" charset="-128"/>
              </a:rPr>
              <a:t>①手指の洗浄・消毒後、更衣室に入場する。</a:t>
            </a:r>
            <a:endParaRPr lang="en-US" altLang="ja-JP" sz="1600" dirty="0">
              <a:solidFill>
                <a:schemeClr val="dk1"/>
              </a:solidFill>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②衛生管理区域内専用の衣服を着用する。</a:t>
            </a:r>
            <a:endParaRPr lang="en-US" altLang="ja-JP" sz="1600"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600" dirty="0">
                <a:solidFill>
                  <a:schemeClr val="dk1"/>
                </a:solidFill>
                <a:latin typeface="HG丸ｺﾞｼｯｸM-PRO" panose="020F0600000000000000" pitchFamily="50" charset="-128"/>
                <a:ea typeface="HG丸ｺﾞｼｯｸM-PRO" panose="020F0600000000000000" pitchFamily="50" charset="-128"/>
              </a:rPr>
              <a:t>③衛生管理区域内専用の靴を履く。</a:t>
            </a:r>
            <a:endParaRPr lang="en-US" altLang="ja-JP" sz="1600"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600" dirty="0">
                <a:solidFill>
                  <a:schemeClr val="dk1"/>
                </a:solidFill>
                <a:latin typeface="HG丸ｺﾞｼｯｸM-PRO" panose="020F0600000000000000" pitchFamily="50" charset="-128"/>
                <a:ea typeface="HG丸ｺﾞｼｯｸM-PRO" panose="020F0600000000000000" pitchFamily="50" charset="-128"/>
              </a:rPr>
              <a:t>④手袋をはめる。</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t>　</a:t>
            </a:r>
            <a:endParaRPr lang="en-US" altLang="ja-JP" sz="2000" dirty="0"/>
          </a:p>
        </p:txBody>
      </p:sp>
      <p:sp>
        <p:nvSpPr>
          <p:cNvPr id="28" name="テキスト ボックス 27">
            <a:extLst>
              <a:ext uri="{FF2B5EF4-FFF2-40B4-BE49-F238E27FC236}">
                <a16:creationId xmlns:a16="http://schemas.microsoft.com/office/drawing/2014/main" id="{E2668033-6F06-408B-8257-46723C130088}"/>
              </a:ext>
            </a:extLst>
          </p:cNvPr>
          <p:cNvSpPr txBox="1"/>
          <p:nvPr/>
        </p:nvSpPr>
        <p:spPr>
          <a:xfrm>
            <a:off x="-27384" y="2741732"/>
            <a:ext cx="6716176"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衛生管理区域境界及び畜舎前の更衣室における脱衣方法</a:t>
            </a:r>
          </a:p>
        </p:txBody>
      </p:sp>
      <p:sp>
        <p:nvSpPr>
          <p:cNvPr id="37" name="正方形/長方形 36">
            <a:extLst>
              <a:ext uri="{FF2B5EF4-FFF2-40B4-BE49-F238E27FC236}">
                <a16:creationId xmlns:a16="http://schemas.microsoft.com/office/drawing/2014/main" id="{1D26F3C1-55E8-405E-8A85-CC9DECDBED72}"/>
              </a:ext>
            </a:extLst>
          </p:cNvPr>
          <p:cNvSpPr/>
          <p:nvPr/>
        </p:nvSpPr>
        <p:spPr>
          <a:xfrm>
            <a:off x="-27384" y="3131840"/>
            <a:ext cx="5544145" cy="362087"/>
          </a:xfrm>
          <a:prstGeom prst="rect">
            <a:avLst/>
          </a:prstGeom>
        </p:spPr>
        <p:txBody>
          <a:bodyPr wrap="square">
            <a:spAutoFit/>
          </a:bodyPr>
          <a:lstStyle/>
          <a:p>
            <a:pPr>
              <a:lnSpc>
                <a:spcPts val="2400"/>
              </a:lnSpc>
              <a:defRPr/>
            </a:pPr>
            <a:r>
              <a:rPr lang="ja-JP" altLang="en-US" sz="1600" dirty="0">
                <a:latin typeface="HG丸ｺﾞｼｯｸM-PRO" panose="020F0600000000000000" pitchFamily="50" charset="-128"/>
                <a:ea typeface="HG丸ｺﾞｼｯｸM-PRO" panose="020F0600000000000000" pitchFamily="50" charset="-128"/>
              </a:rPr>
              <a:t>脱衣後の衣類、手指に汚れが付着しないように脱ぐ。</a:t>
            </a:r>
            <a:endParaRPr lang="en-US" altLang="ja-JP" sz="1600" dirty="0">
              <a:latin typeface="HG丸ｺﾞｼｯｸM-PRO" panose="020F0600000000000000" pitchFamily="50" charset="-128"/>
              <a:ea typeface="HG丸ｺﾞｼｯｸM-PRO" panose="020F0600000000000000" pitchFamily="50" charset="-128"/>
            </a:endParaRPr>
          </a:p>
        </p:txBody>
      </p:sp>
      <p:pic>
        <p:nvPicPr>
          <p:cNvPr id="38" name="図 37">
            <a:extLst>
              <a:ext uri="{FF2B5EF4-FFF2-40B4-BE49-F238E27FC236}">
                <a16:creationId xmlns:a16="http://schemas.microsoft.com/office/drawing/2014/main" id="{7E05EADB-6F34-46A6-8F0C-2038CF86D6EC}"/>
              </a:ext>
            </a:extLst>
          </p:cNvPr>
          <p:cNvPicPr>
            <a:picLocks noChangeAspect="1"/>
          </p:cNvPicPr>
          <p:nvPr/>
        </p:nvPicPr>
        <p:blipFill>
          <a:blip r:embed="rId3"/>
          <a:stretch>
            <a:fillRect/>
          </a:stretch>
        </p:blipFill>
        <p:spPr>
          <a:xfrm>
            <a:off x="3438804" y="3562468"/>
            <a:ext cx="2726500" cy="1546812"/>
          </a:xfrm>
          <a:prstGeom prst="rect">
            <a:avLst/>
          </a:prstGeom>
          <a:ln>
            <a:solidFill>
              <a:schemeClr val="tx1"/>
            </a:solidFill>
          </a:ln>
        </p:spPr>
      </p:pic>
      <p:pic>
        <p:nvPicPr>
          <p:cNvPr id="39" name="図 38">
            <a:extLst>
              <a:ext uri="{FF2B5EF4-FFF2-40B4-BE49-F238E27FC236}">
                <a16:creationId xmlns:a16="http://schemas.microsoft.com/office/drawing/2014/main" id="{CF0A938F-6D1F-4EF8-9986-4C68A2FE4C21}"/>
              </a:ext>
            </a:extLst>
          </p:cNvPr>
          <p:cNvPicPr>
            <a:picLocks noChangeAspect="1"/>
          </p:cNvPicPr>
          <p:nvPr/>
        </p:nvPicPr>
        <p:blipFill>
          <a:blip r:embed="rId4"/>
          <a:stretch>
            <a:fillRect/>
          </a:stretch>
        </p:blipFill>
        <p:spPr>
          <a:xfrm>
            <a:off x="3467584" y="5176251"/>
            <a:ext cx="2697720" cy="1555988"/>
          </a:xfrm>
          <a:prstGeom prst="rect">
            <a:avLst/>
          </a:prstGeom>
          <a:ln>
            <a:solidFill>
              <a:schemeClr val="tx1"/>
            </a:solidFill>
          </a:ln>
        </p:spPr>
      </p:pic>
      <p:pic>
        <p:nvPicPr>
          <p:cNvPr id="40" name="図 39">
            <a:extLst>
              <a:ext uri="{FF2B5EF4-FFF2-40B4-BE49-F238E27FC236}">
                <a16:creationId xmlns:a16="http://schemas.microsoft.com/office/drawing/2014/main" id="{89A4310C-D89B-4E10-8624-63717702D427}"/>
              </a:ext>
            </a:extLst>
          </p:cNvPr>
          <p:cNvPicPr>
            <a:picLocks noChangeAspect="1"/>
          </p:cNvPicPr>
          <p:nvPr/>
        </p:nvPicPr>
        <p:blipFill>
          <a:blip r:embed="rId5"/>
          <a:stretch>
            <a:fillRect/>
          </a:stretch>
        </p:blipFill>
        <p:spPr>
          <a:xfrm>
            <a:off x="242581" y="7125803"/>
            <a:ext cx="2034552" cy="1966228"/>
          </a:xfrm>
          <a:prstGeom prst="rect">
            <a:avLst/>
          </a:prstGeom>
          <a:ln>
            <a:solidFill>
              <a:schemeClr val="tx1"/>
            </a:solidFill>
          </a:ln>
        </p:spPr>
      </p:pic>
      <p:pic>
        <p:nvPicPr>
          <p:cNvPr id="41" name="図 40">
            <a:extLst>
              <a:ext uri="{FF2B5EF4-FFF2-40B4-BE49-F238E27FC236}">
                <a16:creationId xmlns:a16="http://schemas.microsoft.com/office/drawing/2014/main" id="{C8B077BA-17FD-414D-B0DC-A2C697B3EDBE}"/>
              </a:ext>
            </a:extLst>
          </p:cNvPr>
          <p:cNvPicPr>
            <a:picLocks noChangeAspect="1"/>
          </p:cNvPicPr>
          <p:nvPr/>
        </p:nvPicPr>
        <p:blipFill>
          <a:blip r:embed="rId6"/>
          <a:stretch>
            <a:fillRect/>
          </a:stretch>
        </p:blipFill>
        <p:spPr>
          <a:xfrm>
            <a:off x="4645587" y="7128142"/>
            <a:ext cx="1951765" cy="1980362"/>
          </a:xfrm>
          <a:prstGeom prst="rect">
            <a:avLst/>
          </a:prstGeom>
          <a:ln>
            <a:solidFill>
              <a:schemeClr val="tx1"/>
            </a:solidFill>
          </a:ln>
        </p:spPr>
      </p:pic>
      <p:pic>
        <p:nvPicPr>
          <p:cNvPr id="45" name="図 44">
            <a:extLst>
              <a:ext uri="{FF2B5EF4-FFF2-40B4-BE49-F238E27FC236}">
                <a16:creationId xmlns:a16="http://schemas.microsoft.com/office/drawing/2014/main" id="{F42C6ECA-B346-4001-9EF2-D487E7DA7B92}"/>
              </a:ext>
            </a:extLst>
          </p:cNvPr>
          <p:cNvPicPr>
            <a:picLocks noChangeAspect="1"/>
          </p:cNvPicPr>
          <p:nvPr/>
        </p:nvPicPr>
        <p:blipFill>
          <a:blip r:embed="rId7"/>
          <a:stretch>
            <a:fillRect/>
          </a:stretch>
        </p:blipFill>
        <p:spPr>
          <a:xfrm>
            <a:off x="2496376" y="7125802"/>
            <a:ext cx="1952581" cy="1980362"/>
          </a:xfrm>
          <a:prstGeom prst="rect">
            <a:avLst/>
          </a:prstGeom>
          <a:ln>
            <a:solidFill>
              <a:schemeClr val="tx1"/>
            </a:solidFill>
          </a:ln>
        </p:spPr>
      </p:pic>
      <p:sp>
        <p:nvSpPr>
          <p:cNvPr id="46" name="正方形/長方形 45">
            <a:extLst>
              <a:ext uri="{FF2B5EF4-FFF2-40B4-BE49-F238E27FC236}">
                <a16:creationId xmlns:a16="http://schemas.microsoft.com/office/drawing/2014/main" id="{4BBD92BC-34E5-4F00-9326-439335CE15DF}"/>
              </a:ext>
            </a:extLst>
          </p:cNvPr>
          <p:cNvSpPr/>
          <p:nvPr/>
        </p:nvSpPr>
        <p:spPr>
          <a:xfrm>
            <a:off x="-27384" y="6732240"/>
            <a:ext cx="6984776" cy="338554"/>
          </a:xfrm>
          <a:prstGeom prst="rect">
            <a:avLst/>
          </a:prstGeom>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手袋を脱ぎ、ゴミ箱に捨て、手指をアルコールで消毒する。</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47" name="正方形/長方形 46">
            <a:extLst>
              <a:ext uri="{FF2B5EF4-FFF2-40B4-BE49-F238E27FC236}">
                <a16:creationId xmlns:a16="http://schemas.microsoft.com/office/drawing/2014/main" id="{E1F9F8BE-38D3-463C-98C3-E9FFD4095517}"/>
              </a:ext>
            </a:extLst>
          </p:cNvPr>
          <p:cNvSpPr/>
          <p:nvPr/>
        </p:nvSpPr>
        <p:spPr>
          <a:xfrm>
            <a:off x="620688" y="4067944"/>
            <a:ext cx="3116312" cy="584775"/>
          </a:xfrm>
          <a:prstGeom prst="rect">
            <a:avLst/>
          </a:prstGeom>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長靴をブラシで洗浄後、</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踏み込み消毒を行う。</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48" name="正方形/長方形 47">
            <a:extLst>
              <a:ext uri="{FF2B5EF4-FFF2-40B4-BE49-F238E27FC236}">
                <a16:creationId xmlns:a16="http://schemas.microsoft.com/office/drawing/2014/main" id="{CCC989BD-280F-425B-A083-A63990455CBA}"/>
              </a:ext>
            </a:extLst>
          </p:cNvPr>
          <p:cNvSpPr/>
          <p:nvPr/>
        </p:nvSpPr>
        <p:spPr>
          <a:xfrm>
            <a:off x="116632" y="5868144"/>
            <a:ext cx="3418373" cy="338554"/>
          </a:xfrm>
          <a:prstGeom prst="rect">
            <a:avLst/>
          </a:prstGeom>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衣服を脱ぎ、洗濯用カゴに入れる。</a:t>
            </a:r>
            <a:endParaRPr lang="en-US" altLang="ja-JP" sz="1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8232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0648" y="140825"/>
            <a:ext cx="4536504"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衣服の洗浄・消毒方法</a:t>
            </a:r>
          </a:p>
        </p:txBody>
      </p:sp>
      <p:sp>
        <p:nvSpPr>
          <p:cNvPr id="22" name="正方形/長方形 21">
            <a:extLst>
              <a:ext uri="{FF2B5EF4-FFF2-40B4-BE49-F238E27FC236}">
                <a16:creationId xmlns:a16="http://schemas.microsoft.com/office/drawing/2014/main" id="{79BF654D-CF99-4F0C-AF00-5A0F69201380}"/>
              </a:ext>
            </a:extLst>
          </p:cNvPr>
          <p:cNvSpPr/>
          <p:nvPr/>
        </p:nvSpPr>
        <p:spPr>
          <a:xfrm>
            <a:off x="116632" y="933884"/>
            <a:ext cx="5256584" cy="707886"/>
          </a:xfrm>
          <a:prstGeom prst="rect">
            <a:avLst/>
          </a:prstGeom>
        </p:spPr>
        <p:txBody>
          <a:bodyPr wrap="square">
            <a:spAutoFit/>
          </a:bodyPr>
          <a:lstStyle/>
          <a:p>
            <a:pPr>
              <a:lnSpc>
                <a:spcPts val="2400"/>
              </a:lnSpc>
              <a:defRPr/>
            </a:pPr>
            <a:r>
              <a:rPr lang="ja-JP" altLang="en-US" sz="2133" dirty="0">
                <a:solidFill>
                  <a:schemeClr val="dk1"/>
                </a:solidFill>
                <a:latin typeface="HG丸ｺﾞｼｯｸM-PRO" panose="020F0600000000000000" pitchFamily="50" charset="-128"/>
                <a:ea typeface="HG丸ｺﾞｼｯｸM-PRO" panose="020F0600000000000000" pitchFamily="50" charset="-128"/>
              </a:rPr>
              <a:t>・実施場所：衛生管理区域内</a:t>
            </a:r>
            <a:endParaRPr lang="en-US" altLang="ja-JP" sz="2133"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2133" dirty="0">
                <a:solidFill>
                  <a:schemeClr val="dk1"/>
                </a:solidFill>
                <a:latin typeface="HG丸ｺﾞｼｯｸM-PRO" panose="020F0600000000000000" pitchFamily="50" charset="-128"/>
                <a:ea typeface="HG丸ｺﾞｼｯｸM-PRO" panose="020F0600000000000000" pitchFamily="50" charset="-128"/>
              </a:rPr>
              <a:t>・実施頻度：作業終了後</a:t>
            </a:r>
            <a:endParaRPr lang="en-US" altLang="ja-JP" sz="2133" dirty="0">
              <a:solidFill>
                <a:schemeClr val="dk1"/>
              </a:solidFill>
              <a:latin typeface="HG丸ｺﾞｼｯｸM-PRO" panose="020F0600000000000000" pitchFamily="50" charset="-128"/>
              <a:ea typeface="HG丸ｺﾞｼｯｸM-PRO" panose="020F0600000000000000" pitchFamily="50" charset="-128"/>
            </a:endParaRPr>
          </a:p>
        </p:txBody>
      </p:sp>
      <p:sp>
        <p:nvSpPr>
          <p:cNvPr id="26" name="テキスト ボックス 25">
            <a:extLst>
              <a:ext uri="{FF2B5EF4-FFF2-40B4-BE49-F238E27FC236}">
                <a16:creationId xmlns:a16="http://schemas.microsoft.com/office/drawing/2014/main" id="{B606D189-686B-49D9-A7E8-E642D8DE11C8}"/>
              </a:ext>
            </a:extLst>
          </p:cNvPr>
          <p:cNvSpPr txBox="1"/>
          <p:nvPr/>
        </p:nvSpPr>
        <p:spPr>
          <a:xfrm>
            <a:off x="49473" y="3796323"/>
            <a:ext cx="3406206" cy="338554"/>
          </a:xfrm>
          <a:prstGeom prst="rect">
            <a:avLst/>
          </a:prstGeom>
          <a:solidFill>
            <a:schemeClr val="bg1"/>
          </a:solidFill>
          <a:ln w="12700">
            <a:noFill/>
          </a:ln>
        </p:spPr>
        <p:txBody>
          <a:bodyPr wrap="square" lIns="85333" rIns="85333" rtlCol="0">
            <a:spAutoFit/>
          </a:bodyPr>
          <a:lstStyle/>
          <a:p>
            <a:pPr algn="ctr"/>
            <a:r>
              <a:rPr lang="ja-JP" altLang="en-US" sz="1600" dirty="0">
                <a:latin typeface="HG丸ｺﾞｼｯｸM-PRO" panose="020F0600000000000000" pitchFamily="50" charset="-128"/>
                <a:ea typeface="HG丸ｺﾞｼｯｸM-PRO" panose="020F0600000000000000" pitchFamily="50" charset="-128"/>
              </a:rPr>
              <a:t>①衣服についた汚れを落とす。</a:t>
            </a:r>
          </a:p>
        </p:txBody>
      </p:sp>
      <p:sp>
        <p:nvSpPr>
          <p:cNvPr id="27" name="テキスト ボックス 26">
            <a:extLst>
              <a:ext uri="{FF2B5EF4-FFF2-40B4-BE49-F238E27FC236}">
                <a16:creationId xmlns:a16="http://schemas.microsoft.com/office/drawing/2014/main" id="{E1290083-157C-4BB0-A986-655A2D29E6B2}"/>
              </a:ext>
            </a:extLst>
          </p:cNvPr>
          <p:cNvSpPr txBox="1"/>
          <p:nvPr/>
        </p:nvSpPr>
        <p:spPr>
          <a:xfrm>
            <a:off x="3624621" y="6734394"/>
            <a:ext cx="2972731" cy="830997"/>
          </a:xfrm>
          <a:prstGeom prst="rect">
            <a:avLst/>
          </a:prstGeom>
          <a:solidFill>
            <a:schemeClr val="bg1"/>
          </a:solidFill>
          <a:ln w="12700">
            <a:noFill/>
          </a:ln>
        </p:spPr>
        <p:txBody>
          <a:bodyPr wrap="square" lIns="85333" rIns="85333" rtlCol="0">
            <a:spAutoFit/>
          </a:bodyPr>
          <a:lstStyle/>
          <a:p>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病原体に付着したことが明らかな場合、消毒薬に一晩浸漬する。</a:t>
            </a:r>
          </a:p>
        </p:txBody>
      </p:sp>
      <p:sp>
        <p:nvSpPr>
          <p:cNvPr id="28" name="テキスト ボックス 27">
            <a:extLst>
              <a:ext uri="{FF2B5EF4-FFF2-40B4-BE49-F238E27FC236}">
                <a16:creationId xmlns:a16="http://schemas.microsoft.com/office/drawing/2014/main" id="{BDBF3C1A-5487-42E0-B4E2-29012FEE714B}"/>
              </a:ext>
            </a:extLst>
          </p:cNvPr>
          <p:cNvSpPr txBox="1"/>
          <p:nvPr/>
        </p:nvSpPr>
        <p:spPr>
          <a:xfrm>
            <a:off x="4470019" y="3846298"/>
            <a:ext cx="2017969" cy="338554"/>
          </a:xfrm>
          <a:prstGeom prst="rect">
            <a:avLst/>
          </a:prstGeom>
          <a:solidFill>
            <a:schemeClr val="bg1"/>
          </a:solidFill>
          <a:ln w="12700">
            <a:noFill/>
          </a:ln>
        </p:spPr>
        <p:txBody>
          <a:bodyPr wrap="square" lIns="85333" rIns="85333" rtlCol="0">
            <a:spAutoFit/>
          </a:bodyPr>
          <a:lstStyle/>
          <a:p>
            <a:r>
              <a:rPr lang="ja-JP" altLang="en-US" sz="1600" dirty="0">
                <a:latin typeface="HG丸ｺﾞｼｯｸM-PRO" panose="020F0600000000000000" pitchFamily="50" charset="-128"/>
                <a:ea typeface="HG丸ｺﾞｼｯｸM-PRO" panose="020F0600000000000000" pitchFamily="50" charset="-128"/>
                <a:cs typeface="Calibri Light" panose="020F0302020204030204" pitchFamily="34" charset="0"/>
              </a:rPr>
              <a:t>②洗濯する。</a:t>
            </a:r>
          </a:p>
        </p:txBody>
      </p:sp>
      <p:pic>
        <p:nvPicPr>
          <p:cNvPr id="29" name="図 28">
            <a:extLst>
              <a:ext uri="{FF2B5EF4-FFF2-40B4-BE49-F238E27FC236}">
                <a16:creationId xmlns:a16="http://schemas.microsoft.com/office/drawing/2014/main" id="{43B63F84-EAF0-42E5-AF66-5E8C74E40900}"/>
              </a:ext>
            </a:extLst>
          </p:cNvPr>
          <p:cNvPicPr>
            <a:picLocks noChangeAspect="1"/>
          </p:cNvPicPr>
          <p:nvPr/>
        </p:nvPicPr>
        <p:blipFill>
          <a:blip r:embed="rId3"/>
          <a:stretch>
            <a:fillRect/>
          </a:stretch>
        </p:blipFill>
        <p:spPr>
          <a:xfrm>
            <a:off x="60120" y="1763688"/>
            <a:ext cx="3282912" cy="1893514"/>
          </a:xfrm>
          <a:prstGeom prst="rect">
            <a:avLst/>
          </a:prstGeom>
          <a:ln>
            <a:solidFill>
              <a:schemeClr val="tx1"/>
            </a:solidFill>
          </a:ln>
        </p:spPr>
      </p:pic>
      <p:pic>
        <p:nvPicPr>
          <p:cNvPr id="30" name="図 29">
            <a:extLst>
              <a:ext uri="{FF2B5EF4-FFF2-40B4-BE49-F238E27FC236}">
                <a16:creationId xmlns:a16="http://schemas.microsoft.com/office/drawing/2014/main" id="{CD7F91A5-6493-44D5-BF08-17D3553D203C}"/>
              </a:ext>
            </a:extLst>
          </p:cNvPr>
          <p:cNvPicPr>
            <a:picLocks noChangeAspect="1"/>
          </p:cNvPicPr>
          <p:nvPr/>
        </p:nvPicPr>
        <p:blipFill>
          <a:blip r:embed="rId4"/>
          <a:stretch>
            <a:fillRect/>
          </a:stretch>
        </p:blipFill>
        <p:spPr>
          <a:xfrm>
            <a:off x="3339011" y="4632072"/>
            <a:ext cx="3380407" cy="1893514"/>
          </a:xfrm>
          <a:prstGeom prst="rect">
            <a:avLst/>
          </a:prstGeom>
          <a:ln>
            <a:solidFill>
              <a:schemeClr val="tx1"/>
            </a:solidFill>
          </a:ln>
        </p:spPr>
      </p:pic>
      <p:pic>
        <p:nvPicPr>
          <p:cNvPr id="31" name="図 30">
            <a:extLst>
              <a:ext uri="{FF2B5EF4-FFF2-40B4-BE49-F238E27FC236}">
                <a16:creationId xmlns:a16="http://schemas.microsoft.com/office/drawing/2014/main" id="{1E05307E-CA50-40CA-8C4C-B8BB2FB172C8}"/>
              </a:ext>
            </a:extLst>
          </p:cNvPr>
          <p:cNvPicPr>
            <a:picLocks noChangeAspect="1"/>
          </p:cNvPicPr>
          <p:nvPr/>
        </p:nvPicPr>
        <p:blipFill>
          <a:blip r:embed="rId5"/>
          <a:stretch>
            <a:fillRect/>
          </a:stretch>
        </p:blipFill>
        <p:spPr>
          <a:xfrm>
            <a:off x="3455679" y="1788675"/>
            <a:ext cx="3342201" cy="1893515"/>
          </a:xfrm>
          <a:prstGeom prst="rect">
            <a:avLst/>
          </a:prstGeom>
          <a:ln>
            <a:solidFill>
              <a:schemeClr val="tx1"/>
            </a:solidFill>
          </a:ln>
        </p:spPr>
      </p:pic>
      <p:pic>
        <p:nvPicPr>
          <p:cNvPr id="32" name="図 31">
            <a:extLst>
              <a:ext uri="{FF2B5EF4-FFF2-40B4-BE49-F238E27FC236}">
                <a16:creationId xmlns:a16="http://schemas.microsoft.com/office/drawing/2014/main" id="{65B6216A-38EE-4A80-BF01-245AAFA8FBFF}"/>
              </a:ext>
            </a:extLst>
          </p:cNvPr>
          <p:cNvPicPr>
            <a:picLocks noChangeAspect="1"/>
          </p:cNvPicPr>
          <p:nvPr/>
        </p:nvPicPr>
        <p:blipFill>
          <a:blip r:embed="rId6"/>
          <a:stretch>
            <a:fillRect/>
          </a:stretch>
        </p:blipFill>
        <p:spPr>
          <a:xfrm>
            <a:off x="103944" y="4484530"/>
            <a:ext cx="3037024" cy="2188598"/>
          </a:xfrm>
          <a:prstGeom prst="rect">
            <a:avLst/>
          </a:prstGeom>
          <a:ln>
            <a:solidFill>
              <a:schemeClr val="tx1"/>
            </a:solidFill>
          </a:ln>
        </p:spPr>
      </p:pic>
      <p:sp>
        <p:nvSpPr>
          <p:cNvPr id="34" name="テキスト ボックス 33">
            <a:extLst>
              <a:ext uri="{FF2B5EF4-FFF2-40B4-BE49-F238E27FC236}">
                <a16:creationId xmlns:a16="http://schemas.microsoft.com/office/drawing/2014/main" id="{8E93CCCC-C22A-41FA-A3F4-B8ADEC636A53}"/>
              </a:ext>
            </a:extLst>
          </p:cNvPr>
          <p:cNvSpPr txBox="1"/>
          <p:nvPr/>
        </p:nvSpPr>
        <p:spPr>
          <a:xfrm>
            <a:off x="646853" y="6853504"/>
            <a:ext cx="2211445" cy="338554"/>
          </a:xfrm>
          <a:prstGeom prst="rect">
            <a:avLst/>
          </a:prstGeom>
          <a:solidFill>
            <a:schemeClr val="bg1"/>
          </a:solidFill>
          <a:ln w="12700">
            <a:noFill/>
          </a:ln>
        </p:spPr>
        <p:txBody>
          <a:bodyPr wrap="square" lIns="85333" rIns="85333" rtlCol="0">
            <a:spAutoFit/>
          </a:bodyPr>
          <a:lstStyle/>
          <a:p>
            <a:pPr algn="ctr"/>
            <a:r>
              <a:rPr lang="ja-JP" altLang="en-US" sz="1600" dirty="0">
                <a:latin typeface="HG丸ｺﾞｼｯｸM-PRO" panose="020F0600000000000000" pitchFamily="50" charset="-128"/>
                <a:ea typeface="HG丸ｺﾞｼｯｸM-PRO" panose="020F0600000000000000" pitchFamily="50" charset="-128"/>
                <a:cs typeface="Calibri Light" panose="020F0302020204030204" pitchFamily="34" charset="0"/>
              </a:rPr>
              <a:t>③天日干しする。</a:t>
            </a:r>
          </a:p>
        </p:txBody>
      </p:sp>
      <p:sp>
        <p:nvSpPr>
          <p:cNvPr id="14" name="テキスト ボックス 13">
            <a:extLst>
              <a:ext uri="{FF2B5EF4-FFF2-40B4-BE49-F238E27FC236}">
                <a16:creationId xmlns:a16="http://schemas.microsoft.com/office/drawing/2014/main" id="{4C5A31E0-7562-46E7-9380-A84305AB3655}"/>
              </a:ext>
            </a:extLst>
          </p:cNvPr>
          <p:cNvSpPr txBox="1"/>
          <p:nvPr/>
        </p:nvSpPr>
        <p:spPr>
          <a:xfrm>
            <a:off x="3769070" y="7604922"/>
            <a:ext cx="2612258"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逆性石けん</a:t>
            </a:r>
            <a:r>
              <a:rPr kumimoji="1" lang="en-US" altLang="ja-JP" sz="1400" dirty="0">
                <a:latin typeface="HG丸ｺﾞｼｯｸM-PRO" panose="020F0600000000000000" pitchFamily="50" charset="-128"/>
                <a:ea typeface="HG丸ｺﾞｼｯｸM-PRO" panose="020F0600000000000000" pitchFamily="50" charset="-128"/>
              </a:rPr>
              <a:t>500</a:t>
            </a:r>
            <a:r>
              <a:rPr kumimoji="1" lang="ja-JP" altLang="en-US" sz="1400" dirty="0">
                <a:latin typeface="HG丸ｺﾞｼｯｸM-PRO" panose="020F0600000000000000" pitchFamily="50" charset="-128"/>
                <a:ea typeface="HG丸ｺﾞｼｯｸM-PRO" panose="020F0600000000000000" pitchFamily="50" charset="-128"/>
              </a:rPr>
              <a:t>倍等</a:t>
            </a:r>
          </a:p>
        </p:txBody>
      </p:sp>
    </p:spTree>
    <p:extLst>
      <p:ext uri="{BB962C8B-B14F-4D97-AF65-F5344CB8AC3E}">
        <p14:creationId xmlns:p14="http://schemas.microsoft.com/office/powerpoint/2010/main" val="89531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92180" y="188627"/>
            <a:ext cx="4748987"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手指の洗浄・消毒方法</a:t>
            </a:r>
            <a:endParaRPr lang="en-US" altLang="ja-JP" sz="2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2FFBE5D8-8FD0-4538-8039-D8556F9FDF0D}"/>
              </a:ext>
            </a:extLst>
          </p:cNvPr>
          <p:cNvSpPr/>
          <p:nvPr/>
        </p:nvSpPr>
        <p:spPr>
          <a:xfrm>
            <a:off x="0" y="1080153"/>
            <a:ext cx="5562201" cy="1015663"/>
          </a:xfrm>
          <a:prstGeom prst="rect">
            <a:avLst/>
          </a:prstGeom>
        </p:spPr>
        <p:txBody>
          <a:bodyPr wrap="square">
            <a:spAutoFit/>
          </a:bodyPr>
          <a:lstStyle/>
          <a:p>
            <a:pPr>
              <a:lnSpc>
                <a:spcPts val="2400"/>
              </a:lnSpc>
              <a:defRPr/>
            </a:pPr>
            <a:r>
              <a:rPr lang="ja-JP" altLang="en-US" sz="2133" dirty="0">
                <a:solidFill>
                  <a:schemeClr val="dk1"/>
                </a:solidFill>
                <a:latin typeface="HG丸ｺﾞｼｯｸM-PRO" panose="020F0600000000000000" pitchFamily="50" charset="-128"/>
                <a:ea typeface="HG丸ｺﾞｼｯｸM-PRO" panose="020F0600000000000000" pitchFamily="50" charset="-128"/>
              </a:rPr>
              <a:t>・実施場所：衛生管理区域境界、畜舎境界</a:t>
            </a:r>
            <a:endParaRPr lang="en-US" altLang="ja-JP" sz="2133"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2133" dirty="0">
                <a:solidFill>
                  <a:schemeClr val="dk1"/>
                </a:solidFill>
                <a:latin typeface="HG丸ｺﾞｼｯｸM-PRO" panose="020F0600000000000000" pitchFamily="50" charset="-128"/>
                <a:ea typeface="HG丸ｺﾞｼｯｸM-PRO" panose="020F0600000000000000" pitchFamily="50" charset="-128"/>
              </a:rPr>
              <a:t>・実施頻度：入退場時</a:t>
            </a:r>
            <a:endParaRPr lang="en-US" altLang="ja-JP" sz="2133"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2133" dirty="0">
                <a:solidFill>
                  <a:schemeClr val="dk1"/>
                </a:solidFill>
                <a:latin typeface="HG丸ｺﾞｼｯｸM-PRO" panose="020F0600000000000000" pitchFamily="50" charset="-128"/>
                <a:ea typeface="HG丸ｺﾞｼｯｸM-PRO" panose="020F0600000000000000" pitchFamily="50" charset="-128"/>
              </a:rPr>
              <a:t>・消毒薬の種類：</a:t>
            </a:r>
            <a:endParaRPr lang="en-US" altLang="ja-JP" sz="2133" dirty="0">
              <a:latin typeface="HG丸ｺﾞｼｯｸM-PRO" panose="020F0600000000000000" pitchFamily="50" charset="-128"/>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3D88AABE-D145-418A-987B-B22EEE77120D}"/>
              </a:ext>
            </a:extLst>
          </p:cNvPr>
          <p:cNvSpPr/>
          <p:nvPr/>
        </p:nvSpPr>
        <p:spPr>
          <a:xfrm>
            <a:off x="276436" y="4283968"/>
            <a:ext cx="6305128" cy="1487651"/>
          </a:xfrm>
          <a:prstGeom prst="rect">
            <a:avLst/>
          </a:prstGeom>
          <a:ln>
            <a:solidFill>
              <a:schemeClr val="tx1"/>
            </a:solidFill>
            <a:prstDash val="dashDot"/>
          </a:ln>
        </p:spPr>
        <p:txBody>
          <a:bodyPr wrap="square">
            <a:spAutoFit/>
          </a:bodyPr>
          <a:lstStyle/>
          <a:p>
            <a:pPr algn="just"/>
            <a:r>
              <a:rPr lang="en-US" altLang="ja-JP" sz="1867"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867"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ポイント</a:t>
            </a:r>
            <a:r>
              <a:rPr lang="en-US" altLang="ja-JP" sz="1867"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gn="just"/>
            <a:r>
              <a:rPr lang="en-US" altLang="ja-JP" sz="1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 </a:t>
            </a:r>
            <a:r>
              <a:rPr lang="ja-JP" altLang="en-US" sz="1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手洗い用スプレーで手についた汚れを落とす。</a:t>
            </a:r>
            <a:r>
              <a:rPr lang="en-US" altLang="ja-JP" sz="1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algn="just"/>
            <a:r>
              <a:rPr lang="en-US" altLang="ja-JP" sz="1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a:t>
            </a:r>
            <a:r>
              <a:rPr lang="ja-JP" altLang="en-US" sz="1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手全体がシットリする程度に消毒薬を吹きかける。</a:t>
            </a:r>
            <a:endParaRPr lang="en-US" altLang="ja-JP" sz="1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1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3 </a:t>
            </a:r>
            <a:r>
              <a:rPr lang="ja-JP" altLang="en-US" sz="1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消毒薬を揉み込みように手のひら・甲・指の間・手首を消毒する。　　　　　　</a:t>
            </a:r>
            <a:endParaRPr lang="en-US" altLang="ja-JP" sz="1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69C91AA0-D8C3-4ACB-A31C-1D879C03BB32}"/>
              </a:ext>
            </a:extLst>
          </p:cNvPr>
          <p:cNvSpPr txBox="1"/>
          <p:nvPr/>
        </p:nvSpPr>
        <p:spPr>
          <a:xfrm>
            <a:off x="4077072" y="3779912"/>
            <a:ext cx="1800632" cy="338554"/>
          </a:xfrm>
          <a:prstGeom prst="rect">
            <a:avLst/>
          </a:prstGeom>
          <a:noFill/>
          <a:ln w="12700">
            <a:noFill/>
          </a:ln>
        </p:spPr>
        <p:txBody>
          <a:bodyPr wrap="square" lIns="85333" rIns="85333" rtlCol="0">
            <a:spAutoFit/>
          </a:bodyPr>
          <a:lstStyle/>
          <a:p>
            <a:r>
              <a:rPr lang="ja-JP" altLang="en-US" sz="1600" dirty="0">
                <a:latin typeface="HG丸ｺﾞｼｯｸM-PRO" panose="020F0600000000000000" pitchFamily="50" charset="-128"/>
                <a:ea typeface="HG丸ｺﾞｼｯｸM-PRO" panose="020F0600000000000000" pitchFamily="50" charset="-128"/>
              </a:rPr>
              <a:t>手袋で代用可能</a:t>
            </a:r>
          </a:p>
        </p:txBody>
      </p:sp>
      <p:sp>
        <p:nvSpPr>
          <p:cNvPr id="19" name="テキスト ボックス 18">
            <a:extLst>
              <a:ext uri="{FF2B5EF4-FFF2-40B4-BE49-F238E27FC236}">
                <a16:creationId xmlns:a16="http://schemas.microsoft.com/office/drawing/2014/main" id="{E5919B56-89F7-4B90-84B9-3452FEB242D7}"/>
              </a:ext>
            </a:extLst>
          </p:cNvPr>
          <p:cNvSpPr txBox="1"/>
          <p:nvPr/>
        </p:nvSpPr>
        <p:spPr>
          <a:xfrm>
            <a:off x="2212449" y="1764554"/>
            <a:ext cx="2728719"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アルコールスプレー等</a:t>
            </a:r>
          </a:p>
        </p:txBody>
      </p:sp>
      <p:pic>
        <p:nvPicPr>
          <p:cNvPr id="22" name="図 21">
            <a:extLst>
              <a:ext uri="{FF2B5EF4-FFF2-40B4-BE49-F238E27FC236}">
                <a16:creationId xmlns:a16="http://schemas.microsoft.com/office/drawing/2014/main" id="{7331667A-0FA9-4C42-B9F2-846AA01184BD}"/>
              </a:ext>
            </a:extLst>
          </p:cNvPr>
          <p:cNvPicPr>
            <a:picLocks noChangeAspect="1"/>
          </p:cNvPicPr>
          <p:nvPr/>
        </p:nvPicPr>
        <p:blipFill>
          <a:blip r:embed="rId3"/>
          <a:stretch>
            <a:fillRect/>
          </a:stretch>
        </p:blipFill>
        <p:spPr>
          <a:xfrm>
            <a:off x="4077072" y="2376105"/>
            <a:ext cx="1451605" cy="1402857"/>
          </a:xfrm>
          <a:prstGeom prst="rect">
            <a:avLst/>
          </a:prstGeom>
          <a:ln>
            <a:solidFill>
              <a:schemeClr val="tx1"/>
            </a:solidFill>
          </a:ln>
        </p:spPr>
      </p:pic>
      <p:pic>
        <p:nvPicPr>
          <p:cNvPr id="14" name="図 13">
            <a:extLst>
              <a:ext uri="{FF2B5EF4-FFF2-40B4-BE49-F238E27FC236}">
                <a16:creationId xmlns:a16="http://schemas.microsoft.com/office/drawing/2014/main" id="{2CD8C301-E2A0-4E02-BEFA-F43D2388C727}"/>
              </a:ext>
            </a:extLst>
          </p:cNvPr>
          <p:cNvPicPr>
            <a:picLocks noChangeAspect="1"/>
          </p:cNvPicPr>
          <p:nvPr/>
        </p:nvPicPr>
        <p:blipFill>
          <a:blip r:embed="rId4"/>
          <a:stretch>
            <a:fillRect/>
          </a:stretch>
        </p:blipFill>
        <p:spPr>
          <a:xfrm>
            <a:off x="332656" y="2195736"/>
            <a:ext cx="1917553" cy="1944836"/>
          </a:xfrm>
          <a:prstGeom prst="rect">
            <a:avLst/>
          </a:prstGeom>
          <a:ln>
            <a:solidFill>
              <a:schemeClr val="tx1"/>
            </a:solidFill>
          </a:ln>
        </p:spPr>
      </p:pic>
    </p:spTree>
    <p:extLst>
      <p:ext uri="{BB962C8B-B14F-4D97-AF65-F5344CB8AC3E}">
        <p14:creationId xmlns:p14="http://schemas.microsoft.com/office/powerpoint/2010/main" val="72762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38880" y="187891"/>
            <a:ext cx="5348549"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靴の洗浄・消毒方法</a:t>
            </a:r>
          </a:p>
        </p:txBody>
      </p:sp>
      <p:sp>
        <p:nvSpPr>
          <p:cNvPr id="13" name="正方形/長方形 12">
            <a:extLst>
              <a:ext uri="{FF2B5EF4-FFF2-40B4-BE49-F238E27FC236}">
                <a16:creationId xmlns:a16="http://schemas.microsoft.com/office/drawing/2014/main" id="{2FFBE5D8-8FD0-4538-8039-D8556F9FDF0D}"/>
              </a:ext>
            </a:extLst>
          </p:cNvPr>
          <p:cNvSpPr/>
          <p:nvPr/>
        </p:nvSpPr>
        <p:spPr>
          <a:xfrm>
            <a:off x="128202" y="836837"/>
            <a:ext cx="5821078" cy="1286891"/>
          </a:xfrm>
          <a:prstGeom prst="rect">
            <a:avLst/>
          </a:prstGeom>
        </p:spPr>
        <p:txBody>
          <a:bodyPr wrap="square">
            <a:spAutoFit/>
          </a:bodyPr>
          <a:lstStyle/>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・実施場所：衛生管理区域境界、畜舎境界</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・実施頻度：入退場時</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・消毒薬の種類：</a:t>
            </a:r>
            <a:endParaRPr lang="en-US" altLang="ja-JP" sz="1867"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p:txBody>
      </p:sp>
      <p:sp>
        <p:nvSpPr>
          <p:cNvPr id="34" name="テキスト ボックス 33">
            <a:extLst>
              <a:ext uri="{FF2B5EF4-FFF2-40B4-BE49-F238E27FC236}">
                <a16:creationId xmlns:a16="http://schemas.microsoft.com/office/drawing/2014/main" id="{CBFD7BA3-D746-46C5-87A5-ED7F04016730}"/>
              </a:ext>
            </a:extLst>
          </p:cNvPr>
          <p:cNvSpPr txBox="1"/>
          <p:nvPr/>
        </p:nvSpPr>
        <p:spPr>
          <a:xfrm>
            <a:off x="36957" y="3927776"/>
            <a:ext cx="3464051" cy="338554"/>
          </a:xfrm>
          <a:prstGeom prst="rect">
            <a:avLst/>
          </a:prstGeom>
          <a:solidFill>
            <a:schemeClr val="bg1"/>
          </a:solidFill>
          <a:ln w="12700">
            <a:noFill/>
          </a:ln>
        </p:spPr>
        <p:txBody>
          <a:bodyPr wrap="square" lIns="85333" rIns="85333" rtlCol="0">
            <a:spAutoFit/>
          </a:bodyPr>
          <a:lstStyle/>
          <a:p>
            <a:pPr algn="ctr"/>
            <a:r>
              <a:rPr lang="ja-JP" altLang="en-US" sz="1600" dirty="0">
                <a:latin typeface="HG丸ｺﾞｼｯｸM-PRO" panose="020F0600000000000000" pitchFamily="50" charset="-128"/>
                <a:ea typeface="HG丸ｺﾞｼｯｸM-PRO" panose="020F0600000000000000" pitchFamily="50" charset="-128"/>
              </a:rPr>
              <a:t>①汚れたまま消毒槽に入るのは</a:t>
            </a:r>
            <a:r>
              <a:rPr lang="en-US" altLang="ja-JP" sz="1600" dirty="0">
                <a:latin typeface="HG丸ｺﾞｼｯｸM-PRO" panose="020F0600000000000000" pitchFamily="50" charset="-128"/>
                <a:ea typeface="HG丸ｺﾞｼｯｸM-PRO" panose="020F0600000000000000" pitchFamily="50" charset="-128"/>
              </a:rPr>
              <a:t>NG</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35" name="テキスト ボックス 34">
            <a:extLst>
              <a:ext uri="{FF2B5EF4-FFF2-40B4-BE49-F238E27FC236}">
                <a16:creationId xmlns:a16="http://schemas.microsoft.com/office/drawing/2014/main" id="{E1509363-39E0-4780-8408-4F614735B3EF}"/>
              </a:ext>
            </a:extLst>
          </p:cNvPr>
          <p:cNvSpPr txBox="1"/>
          <p:nvPr/>
        </p:nvSpPr>
        <p:spPr>
          <a:xfrm>
            <a:off x="3625901" y="3942797"/>
            <a:ext cx="2971451" cy="338554"/>
          </a:xfrm>
          <a:prstGeom prst="rect">
            <a:avLst/>
          </a:prstGeom>
          <a:solidFill>
            <a:schemeClr val="bg1"/>
          </a:solidFill>
          <a:ln w="12700">
            <a:noFill/>
          </a:ln>
        </p:spPr>
        <p:txBody>
          <a:bodyPr wrap="square" lIns="85333" rIns="85333" rtlCol="0">
            <a:spAutoFit/>
          </a:bodyPr>
          <a:lstStyle/>
          <a:p>
            <a:pPr algn="ctr"/>
            <a:r>
              <a:rPr lang="ja-JP" altLang="en-US" sz="1600" dirty="0">
                <a:latin typeface="HG丸ｺﾞｼｯｸM-PRO" panose="020F0600000000000000" pitchFamily="50" charset="-128"/>
                <a:ea typeface="HG丸ｺﾞｼｯｸM-PRO" panose="020F0600000000000000" pitchFamily="50" charset="-128"/>
              </a:rPr>
              <a:t>②長靴は念入りに洗浄する。</a:t>
            </a:r>
          </a:p>
        </p:txBody>
      </p:sp>
      <p:sp>
        <p:nvSpPr>
          <p:cNvPr id="36" name="テキスト ボックス 35">
            <a:extLst>
              <a:ext uri="{FF2B5EF4-FFF2-40B4-BE49-F238E27FC236}">
                <a16:creationId xmlns:a16="http://schemas.microsoft.com/office/drawing/2014/main" id="{ACFBF621-F9D0-4D7C-984C-EF2190F9DE94}"/>
              </a:ext>
            </a:extLst>
          </p:cNvPr>
          <p:cNvSpPr txBox="1"/>
          <p:nvPr/>
        </p:nvSpPr>
        <p:spPr>
          <a:xfrm>
            <a:off x="238880" y="6249670"/>
            <a:ext cx="3118112" cy="338554"/>
          </a:xfrm>
          <a:prstGeom prst="rect">
            <a:avLst/>
          </a:prstGeom>
          <a:solidFill>
            <a:schemeClr val="bg1"/>
          </a:solidFill>
          <a:ln w="12700">
            <a:noFill/>
          </a:ln>
        </p:spPr>
        <p:txBody>
          <a:bodyPr wrap="square" lIns="85333" rIns="85333" rtlCol="0">
            <a:spAutoFit/>
          </a:bodyPr>
          <a:lstStyle/>
          <a:p>
            <a:r>
              <a:rPr lang="ja-JP" altLang="en-US" sz="1600" dirty="0">
                <a:latin typeface="HG丸ｺﾞｼｯｸM-PRO" panose="020F0600000000000000" pitchFamily="50" charset="-128"/>
                <a:ea typeface="HG丸ｺﾞｼｯｸM-PRO" panose="020F0600000000000000" pitchFamily="50" charset="-128"/>
              </a:rPr>
              <a:t>③溝の汚れも丁寧に洗い落とす。</a:t>
            </a:r>
          </a:p>
        </p:txBody>
      </p:sp>
      <p:sp>
        <p:nvSpPr>
          <p:cNvPr id="37" name="テキスト ボックス 36">
            <a:extLst>
              <a:ext uri="{FF2B5EF4-FFF2-40B4-BE49-F238E27FC236}">
                <a16:creationId xmlns:a16="http://schemas.microsoft.com/office/drawing/2014/main" id="{9C778AF0-2DBF-42BE-A1CF-1E1BD57DFB51}"/>
              </a:ext>
            </a:extLst>
          </p:cNvPr>
          <p:cNvSpPr txBox="1"/>
          <p:nvPr/>
        </p:nvSpPr>
        <p:spPr>
          <a:xfrm>
            <a:off x="4148211" y="6239252"/>
            <a:ext cx="1945085" cy="338554"/>
          </a:xfrm>
          <a:prstGeom prst="rect">
            <a:avLst/>
          </a:prstGeom>
          <a:solidFill>
            <a:schemeClr val="bg1"/>
          </a:solidFill>
          <a:ln w="12700">
            <a:noFill/>
          </a:ln>
        </p:spPr>
        <p:txBody>
          <a:bodyPr wrap="square" lIns="85333" rIns="85333" rtlCol="0">
            <a:spAutoFit/>
          </a:bodyPr>
          <a:lstStyle/>
          <a:p>
            <a:r>
              <a:rPr lang="ja-JP" altLang="en-US" sz="1600" dirty="0">
                <a:latin typeface="HG丸ｺﾞｼｯｸM-PRO" panose="020F0600000000000000" pitchFamily="50" charset="-128"/>
                <a:ea typeface="HG丸ｺﾞｼｯｸM-PRO" panose="020F0600000000000000" pitchFamily="50" charset="-128"/>
              </a:rPr>
              <a:t>④消毒槽に入る。</a:t>
            </a:r>
          </a:p>
        </p:txBody>
      </p:sp>
      <p:pic>
        <p:nvPicPr>
          <p:cNvPr id="39" name="図 38">
            <a:extLst>
              <a:ext uri="{FF2B5EF4-FFF2-40B4-BE49-F238E27FC236}">
                <a16:creationId xmlns:a16="http://schemas.microsoft.com/office/drawing/2014/main" id="{ABBA83D1-3D00-40D4-BB96-07171644A7CE}"/>
              </a:ext>
            </a:extLst>
          </p:cNvPr>
          <p:cNvPicPr>
            <a:picLocks noChangeAspect="1"/>
          </p:cNvPicPr>
          <p:nvPr/>
        </p:nvPicPr>
        <p:blipFill>
          <a:blip r:embed="rId3"/>
          <a:stretch>
            <a:fillRect/>
          </a:stretch>
        </p:blipFill>
        <p:spPr>
          <a:xfrm>
            <a:off x="36956" y="1916289"/>
            <a:ext cx="3373199" cy="1881322"/>
          </a:xfrm>
          <a:prstGeom prst="rect">
            <a:avLst/>
          </a:prstGeom>
          <a:ln>
            <a:solidFill>
              <a:schemeClr val="tx1"/>
            </a:solidFill>
          </a:ln>
        </p:spPr>
      </p:pic>
      <p:pic>
        <p:nvPicPr>
          <p:cNvPr id="40" name="図 39">
            <a:extLst>
              <a:ext uri="{FF2B5EF4-FFF2-40B4-BE49-F238E27FC236}">
                <a16:creationId xmlns:a16="http://schemas.microsoft.com/office/drawing/2014/main" id="{84185CE2-1F6B-4E9E-B477-AEB26406B6FC}"/>
              </a:ext>
            </a:extLst>
          </p:cNvPr>
          <p:cNvPicPr>
            <a:picLocks noChangeAspect="1"/>
          </p:cNvPicPr>
          <p:nvPr/>
        </p:nvPicPr>
        <p:blipFill>
          <a:blip r:embed="rId4"/>
          <a:stretch>
            <a:fillRect/>
          </a:stretch>
        </p:blipFill>
        <p:spPr>
          <a:xfrm>
            <a:off x="3443622" y="1916289"/>
            <a:ext cx="3363759" cy="1881323"/>
          </a:xfrm>
          <a:prstGeom prst="rect">
            <a:avLst/>
          </a:prstGeom>
          <a:ln>
            <a:solidFill>
              <a:schemeClr val="tx1"/>
            </a:solidFill>
          </a:ln>
        </p:spPr>
      </p:pic>
      <p:pic>
        <p:nvPicPr>
          <p:cNvPr id="41" name="図 40">
            <a:extLst>
              <a:ext uri="{FF2B5EF4-FFF2-40B4-BE49-F238E27FC236}">
                <a16:creationId xmlns:a16="http://schemas.microsoft.com/office/drawing/2014/main" id="{F7BADEE7-1EF9-43D7-9195-147F574B47D6}"/>
              </a:ext>
            </a:extLst>
          </p:cNvPr>
          <p:cNvPicPr>
            <a:picLocks noChangeAspect="1"/>
          </p:cNvPicPr>
          <p:nvPr/>
        </p:nvPicPr>
        <p:blipFill>
          <a:blip r:embed="rId5"/>
          <a:stretch>
            <a:fillRect/>
          </a:stretch>
        </p:blipFill>
        <p:spPr>
          <a:xfrm>
            <a:off x="63190" y="4315132"/>
            <a:ext cx="3296909" cy="1857828"/>
          </a:xfrm>
          <a:prstGeom prst="rect">
            <a:avLst/>
          </a:prstGeom>
          <a:ln>
            <a:solidFill>
              <a:schemeClr val="tx1"/>
            </a:solidFill>
          </a:ln>
        </p:spPr>
      </p:pic>
      <p:pic>
        <p:nvPicPr>
          <p:cNvPr id="42" name="図 41">
            <a:extLst>
              <a:ext uri="{FF2B5EF4-FFF2-40B4-BE49-F238E27FC236}">
                <a16:creationId xmlns:a16="http://schemas.microsoft.com/office/drawing/2014/main" id="{69751FC9-64BC-43F6-A6D3-8489161E5F7C}"/>
              </a:ext>
            </a:extLst>
          </p:cNvPr>
          <p:cNvPicPr>
            <a:picLocks noChangeAspect="1"/>
          </p:cNvPicPr>
          <p:nvPr/>
        </p:nvPicPr>
        <p:blipFill>
          <a:blip r:embed="rId6"/>
          <a:stretch>
            <a:fillRect/>
          </a:stretch>
        </p:blipFill>
        <p:spPr>
          <a:xfrm>
            <a:off x="3425217" y="4327072"/>
            <a:ext cx="3372948" cy="1857828"/>
          </a:xfrm>
          <a:prstGeom prst="rect">
            <a:avLst/>
          </a:prstGeom>
          <a:ln>
            <a:solidFill>
              <a:schemeClr val="tx1"/>
            </a:solidFill>
          </a:ln>
        </p:spPr>
      </p:pic>
      <p:pic>
        <p:nvPicPr>
          <p:cNvPr id="2" name="図 1">
            <a:extLst>
              <a:ext uri="{FF2B5EF4-FFF2-40B4-BE49-F238E27FC236}">
                <a16:creationId xmlns:a16="http://schemas.microsoft.com/office/drawing/2014/main" id="{252096A0-0D7D-4879-AE11-0E1FAA93CC93}"/>
              </a:ext>
            </a:extLst>
          </p:cNvPr>
          <p:cNvPicPr>
            <a:picLocks noChangeAspect="1"/>
          </p:cNvPicPr>
          <p:nvPr/>
        </p:nvPicPr>
        <p:blipFill>
          <a:blip r:embed="rId7"/>
          <a:stretch>
            <a:fillRect/>
          </a:stretch>
        </p:blipFill>
        <p:spPr>
          <a:xfrm>
            <a:off x="477760" y="6646427"/>
            <a:ext cx="2010838" cy="1886407"/>
          </a:xfrm>
          <a:prstGeom prst="rect">
            <a:avLst/>
          </a:prstGeom>
          <a:ln>
            <a:solidFill>
              <a:schemeClr val="tx1"/>
            </a:solidFill>
          </a:ln>
        </p:spPr>
      </p:pic>
      <p:sp>
        <p:nvSpPr>
          <p:cNvPr id="17" name="テキスト ボックス 16">
            <a:extLst>
              <a:ext uri="{FF2B5EF4-FFF2-40B4-BE49-F238E27FC236}">
                <a16:creationId xmlns:a16="http://schemas.microsoft.com/office/drawing/2014/main" id="{8CC4001C-57B4-440D-8E06-948118B0788D}"/>
              </a:ext>
            </a:extLst>
          </p:cNvPr>
          <p:cNvSpPr txBox="1"/>
          <p:nvPr/>
        </p:nvSpPr>
        <p:spPr>
          <a:xfrm>
            <a:off x="775013" y="8591037"/>
            <a:ext cx="1897083" cy="338554"/>
          </a:xfrm>
          <a:prstGeom prst="rect">
            <a:avLst/>
          </a:prstGeom>
          <a:solidFill>
            <a:schemeClr val="bg1"/>
          </a:solidFill>
          <a:ln w="12700">
            <a:noFill/>
          </a:ln>
        </p:spPr>
        <p:txBody>
          <a:bodyPr wrap="square" lIns="85333" rIns="85333" rtlCol="0">
            <a:spAutoFit/>
          </a:bodyPr>
          <a:lstStyle/>
          <a:p>
            <a:r>
              <a:rPr lang="ja-JP" altLang="en-US" sz="1600" dirty="0">
                <a:latin typeface="HG丸ｺﾞｼｯｸM-PRO" panose="020F0600000000000000" pitchFamily="50" charset="-128"/>
                <a:ea typeface="HG丸ｺﾞｼｯｸM-PRO" panose="020F0600000000000000" pitchFamily="50" charset="-128"/>
              </a:rPr>
              <a:t>⑤天日干しする。</a:t>
            </a:r>
          </a:p>
        </p:txBody>
      </p:sp>
      <p:sp>
        <p:nvSpPr>
          <p:cNvPr id="19" name="テキスト ボックス 18">
            <a:extLst>
              <a:ext uri="{FF2B5EF4-FFF2-40B4-BE49-F238E27FC236}">
                <a16:creationId xmlns:a16="http://schemas.microsoft.com/office/drawing/2014/main" id="{BCB72FBB-F04C-47C5-9707-BB44F3EBC945}"/>
              </a:ext>
            </a:extLst>
          </p:cNvPr>
          <p:cNvSpPr txBox="1"/>
          <p:nvPr/>
        </p:nvSpPr>
        <p:spPr>
          <a:xfrm>
            <a:off x="2060848" y="1475656"/>
            <a:ext cx="2633039"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逆性石けん</a:t>
            </a:r>
            <a:r>
              <a:rPr kumimoji="1" lang="en-US" altLang="ja-JP" sz="1400" dirty="0">
                <a:latin typeface="HG丸ｺﾞｼｯｸM-PRO" panose="020F0600000000000000" pitchFamily="50" charset="-128"/>
                <a:ea typeface="HG丸ｺﾞｼｯｸM-PRO" panose="020F0600000000000000" pitchFamily="50" charset="-128"/>
              </a:rPr>
              <a:t>500</a:t>
            </a:r>
            <a:r>
              <a:rPr kumimoji="1" lang="ja-JP" altLang="en-US" sz="1400" dirty="0">
                <a:latin typeface="HG丸ｺﾞｼｯｸM-PRO" panose="020F0600000000000000" pitchFamily="50" charset="-128"/>
                <a:ea typeface="HG丸ｺﾞｼｯｸM-PRO" panose="020F0600000000000000" pitchFamily="50" charset="-128"/>
              </a:rPr>
              <a:t>倍等</a:t>
            </a:r>
          </a:p>
        </p:txBody>
      </p:sp>
    </p:spTree>
    <p:extLst>
      <p:ext uri="{BB962C8B-B14F-4D97-AF65-F5344CB8AC3E}">
        <p14:creationId xmlns:p14="http://schemas.microsoft.com/office/powerpoint/2010/main" val="293015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DD5D7DD6-AF72-4387-9CB7-865D79E8668D}"/>
              </a:ext>
            </a:extLst>
          </p:cNvPr>
          <p:cNvSpPr txBox="1"/>
          <p:nvPr/>
        </p:nvSpPr>
        <p:spPr>
          <a:xfrm>
            <a:off x="188640" y="2394479"/>
            <a:ext cx="6552728" cy="2033505"/>
          </a:xfrm>
          <a:prstGeom prst="rect">
            <a:avLst/>
          </a:prstGeom>
          <a:noFill/>
          <a:ln w="12700">
            <a:noFill/>
          </a:ln>
        </p:spPr>
        <p:txBody>
          <a:bodyPr wrap="square" lIns="85333" rIns="85333" rtlCol="0">
            <a:spAutoFit/>
          </a:bodyPr>
          <a:lstStyle/>
          <a:p>
            <a:pPr marL="342900" indent="-342900">
              <a:lnSpc>
                <a:spcPts val="2200"/>
              </a:lnSpc>
              <a:buFont typeface="+mj-ea"/>
              <a:buAutoNum type="circleNumDbPlain"/>
            </a:pPr>
            <a:r>
              <a:rPr lang="ja-JP" altLang="en-US" dirty="0">
                <a:latin typeface="HG丸ｺﾞｼｯｸM-PRO" panose="020F0600000000000000" pitchFamily="50" charset="-128"/>
                <a:ea typeface="HG丸ｺﾞｼｯｸM-PRO" panose="020F0600000000000000" pitchFamily="50" charset="-128"/>
              </a:rPr>
              <a:t>床面や壁などにこびりついている糞や汚れを高圧洗浄機で洗い流す。</a:t>
            </a:r>
            <a:endParaRPr lang="en-US" altLang="ja-JP" dirty="0">
              <a:latin typeface="HG丸ｺﾞｼｯｸM-PRO" panose="020F0600000000000000" pitchFamily="50" charset="-128"/>
              <a:ea typeface="HG丸ｺﾞｼｯｸM-PRO" panose="020F0600000000000000" pitchFamily="50" charset="-128"/>
            </a:endParaRPr>
          </a:p>
          <a:p>
            <a:pPr marL="622300" indent="-285750">
              <a:lnSpc>
                <a:spcPts val="2000"/>
              </a:lnSpc>
              <a:buFont typeface="HG丸ｺﾞｼｯｸM-PRO" panose="020F0600000000000000" pitchFamily="50" charset="-128"/>
              <a:buChar char="※"/>
            </a:pPr>
            <a:r>
              <a:rPr lang="ja-JP" altLang="en-US" sz="1400" dirty="0">
                <a:latin typeface="HG丸ｺﾞｼｯｸM-PRO" panose="020F0600000000000000" pitchFamily="50" charset="-128"/>
                <a:ea typeface="HG丸ｺﾞｼｯｸM-PRO" panose="020F0600000000000000" pitchFamily="50" charset="-128"/>
              </a:rPr>
              <a:t>床面だけでなく、給餌器や給餌器の下、換気扇、給餌装置にこびりついたホコリも十分洗い流す</a:t>
            </a:r>
            <a:endParaRPr lang="en-US" altLang="ja-JP" sz="1400" dirty="0">
              <a:latin typeface="HG丸ｺﾞｼｯｸM-PRO" panose="020F0600000000000000" pitchFamily="50" charset="-128"/>
              <a:ea typeface="HG丸ｺﾞｼｯｸM-PRO" panose="020F0600000000000000" pitchFamily="50" charset="-128"/>
            </a:endParaRPr>
          </a:p>
          <a:p>
            <a:pPr marL="342900" indent="-342900">
              <a:lnSpc>
                <a:spcPts val="2200"/>
              </a:lnSpc>
              <a:buFont typeface="+mj-ea"/>
              <a:buAutoNum type="circleNumDbPlain" startAt="2"/>
            </a:pPr>
            <a:r>
              <a:rPr lang="ja-JP" altLang="en-US" dirty="0">
                <a:latin typeface="HG丸ｺﾞｼｯｸM-PRO" panose="020F0600000000000000" pitchFamily="50" charset="-128"/>
                <a:ea typeface="HG丸ｺﾞｼｯｸM-PRO" panose="020F0600000000000000" pitchFamily="50" charset="-128"/>
              </a:rPr>
              <a:t>汚れを洗い流した後、乾燥させる。</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200"/>
              </a:lnSpc>
              <a:buFont typeface="+mj-ea"/>
              <a:buAutoNum type="circleNumDbPlain" startAt="2"/>
            </a:pPr>
            <a:r>
              <a:rPr lang="ja-JP" altLang="en-US" dirty="0">
                <a:latin typeface="HG丸ｺﾞｼｯｸM-PRO" panose="020F0600000000000000" pitchFamily="50" charset="-128"/>
                <a:ea typeface="HG丸ｺﾞｼｯｸM-PRO" panose="020F0600000000000000" pitchFamily="50" charset="-128"/>
              </a:rPr>
              <a:t>　　　　　　　　　　　　　で消毒を実施する。</a:t>
            </a:r>
          </a:p>
          <a:p>
            <a:pPr marL="342900" indent="-342900">
              <a:lnSpc>
                <a:spcPts val="2200"/>
              </a:lnSpc>
              <a:buFont typeface="+mj-ea"/>
              <a:buAutoNum type="circleNumDbPlain" startAt="2"/>
            </a:pPr>
            <a:r>
              <a:rPr lang="ja-JP" altLang="en-US" dirty="0">
                <a:latin typeface="HG丸ｺﾞｼｯｸM-PRO" panose="020F0600000000000000" pitchFamily="50" charset="-128"/>
                <a:ea typeface="HG丸ｺﾞｼｯｸM-PRO" panose="020F0600000000000000" pitchFamily="50" charset="-128"/>
              </a:rPr>
              <a:t>消毒後よく乾燥させる。</a:t>
            </a:r>
            <a:endParaRPr lang="en-US" altLang="ja-JP"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64970" y="126899"/>
            <a:ext cx="5424270"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施設等の洗浄・消毒方法</a:t>
            </a:r>
          </a:p>
        </p:txBody>
      </p:sp>
      <p:sp>
        <p:nvSpPr>
          <p:cNvPr id="11" name="正方形/長方形 10">
            <a:extLst>
              <a:ext uri="{FF2B5EF4-FFF2-40B4-BE49-F238E27FC236}">
                <a16:creationId xmlns:a16="http://schemas.microsoft.com/office/drawing/2014/main" id="{5ED40E21-16B6-409C-93EA-2ECE6A3F736F}"/>
              </a:ext>
            </a:extLst>
          </p:cNvPr>
          <p:cNvSpPr/>
          <p:nvPr/>
        </p:nvSpPr>
        <p:spPr>
          <a:xfrm>
            <a:off x="-18232" y="762567"/>
            <a:ext cx="6759600" cy="1286891"/>
          </a:xfrm>
          <a:prstGeom prst="rect">
            <a:avLst/>
          </a:prstGeom>
        </p:spPr>
        <p:txBody>
          <a:bodyPr wrap="square">
            <a:spAutoFit/>
          </a:bodyPr>
          <a:lstStyle/>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・実施場所：豚舎</a:t>
            </a: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・実施頻度：移動又は出荷ごと</a:t>
            </a: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・消毒薬の種類（希釈倍率）：</a:t>
            </a:r>
            <a:endParaRPr lang="en-US" altLang="ja-JP" sz="1867"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67" dirty="0">
                <a:solidFill>
                  <a:schemeClr val="dk1"/>
                </a:solidFill>
                <a:latin typeface="HG丸ｺﾞｼｯｸM-PRO" panose="020F0600000000000000" pitchFamily="50" charset="-128"/>
                <a:ea typeface="HG丸ｺﾞｼｯｸM-PRO" panose="020F0600000000000000" pitchFamily="50" charset="-128"/>
              </a:rPr>
              <a:t>・次の手順で消毒し、記録する。</a:t>
            </a:r>
          </a:p>
        </p:txBody>
      </p:sp>
      <p:sp>
        <p:nvSpPr>
          <p:cNvPr id="13" name="テキスト ボックス 12">
            <a:extLst>
              <a:ext uri="{FF2B5EF4-FFF2-40B4-BE49-F238E27FC236}">
                <a16:creationId xmlns:a16="http://schemas.microsoft.com/office/drawing/2014/main" id="{90882EF4-34F4-4ED6-AD90-410429B6D721}"/>
              </a:ext>
            </a:extLst>
          </p:cNvPr>
          <p:cNvSpPr txBox="1"/>
          <p:nvPr/>
        </p:nvSpPr>
        <p:spPr>
          <a:xfrm>
            <a:off x="620688" y="3760167"/>
            <a:ext cx="273630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逆性石けん</a:t>
            </a:r>
            <a:r>
              <a:rPr kumimoji="1" lang="en-US" altLang="ja-JP" sz="1400" dirty="0">
                <a:latin typeface="HG丸ｺﾞｼｯｸM-PRO" panose="020F0600000000000000" pitchFamily="50" charset="-128"/>
                <a:ea typeface="HG丸ｺﾞｼｯｸM-PRO" panose="020F0600000000000000" pitchFamily="50" charset="-128"/>
              </a:rPr>
              <a:t>500</a:t>
            </a:r>
            <a:r>
              <a:rPr kumimoji="1" lang="ja-JP" altLang="en-US" sz="1400" dirty="0">
                <a:latin typeface="HG丸ｺﾞｼｯｸM-PRO" panose="020F0600000000000000" pitchFamily="50" charset="-128"/>
                <a:ea typeface="HG丸ｺﾞｼｯｸM-PRO" panose="020F0600000000000000" pitchFamily="50" charset="-128"/>
              </a:rPr>
              <a:t>倍等</a:t>
            </a:r>
          </a:p>
        </p:txBody>
      </p:sp>
      <p:sp>
        <p:nvSpPr>
          <p:cNvPr id="14" name="テキスト ボックス 13">
            <a:extLst>
              <a:ext uri="{FF2B5EF4-FFF2-40B4-BE49-F238E27FC236}">
                <a16:creationId xmlns:a16="http://schemas.microsoft.com/office/drawing/2014/main" id="{9483B0AB-D333-4182-9694-C197CF245C3D}"/>
              </a:ext>
            </a:extLst>
          </p:cNvPr>
          <p:cNvSpPr txBox="1"/>
          <p:nvPr/>
        </p:nvSpPr>
        <p:spPr>
          <a:xfrm>
            <a:off x="44624" y="2051720"/>
            <a:ext cx="1296144" cy="369332"/>
          </a:xfrm>
          <a:prstGeom prst="rect">
            <a:avLst/>
          </a:prstGeom>
          <a:noFill/>
          <a:ln w="12700">
            <a:noFill/>
          </a:ln>
        </p:spPr>
        <p:txBody>
          <a:bodyPr wrap="square" lIns="85333" rIns="85333" rtlCol="0">
            <a:spAutoFit/>
          </a:bodyPr>
          <a:lstStyle/>
          <a:p>
            <a:r>
              <a:rPr lang="ja-JP" altLang="en-US" sz="1800" b="1" dirty="0">
                <a:latin typeface="HG丸ｺﾞｼｯｸM-PRO" panose="020F0600000000000000" pitchFamily="50" charset="-128"/>
                <a:ea typeface="HG丸ｺﾞｼｯｸM-PRO" panose="020F0600000000000000" pitchFamily="50" charset="-128"/>
              </a:rPr>
              <a:t>●母豚舎</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8D9BD1F6-F5B4-4D9D-9D37-80012C10D6A0}"/>
              </a:ext>
            </a:extLst>
          </p:cNvPr>
          <p:cNvSpPr txBox="1"/>
          <p:nvPr/>
        </p:nvSpPr>
        <p:spPr>
          <a:xfrm>
            <a:off x="44624" y="4355976"/>
            <a:ext cx="1368152" cy="369332"/>
          </a:xfrm>
          <a:prstGeom prst="rect">
            <a:avLst/>
          </a:prstGeom>
          <a:noFill/>
          <a:ln w="12700">
            <a:noFill/>
          </a:ln>
        </p:spPr>
        <p:txBody>
          <a:bodyPr wrap="square" lIns="85333" rIns="85333" rtlCol="0">
            <a:spAutoFit/>
          </a:bodyPr>
          <a:lstStyle/>
          <a:p>
            <a:r>
              <a:rPr lang="ja-JP" altLang="en-US" sz="1800" b="1" dirty="0">
                <a:latin typeface="HG丸ｺﾞｼｯｸM-PRO" panose="020F0600000000000000" pitchFamily="50" charset="-128"/>
                <a:ea typeface="HG丸ｺﾞｼｯｸM-PRO" panose="020F0600000000000000" pitchFamily="50" charset="-128"/>
              </a:rPr>
              <a:t>●分娩舎</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10F8E811-0BF5-4D56-A1FB-B3BE92F89B7F}"/>
              </a:ext>
            </a:extLst>
          </p:cNvPr>
          <p:cNvSpPr txBox="1"/>
          <p:nvPr/>
        </p:nvSpPr>
        <p:spPr>
          <a:xfrm>
            <a:off x="188640" y="4689830"/>
            <a:ext cx="6552728" cy="2546466"/>
          </a:xfrm>
          <a:prstGeom prst="rect">
            <a:avLst/>
          </a:prstGeom>
          <a:noFill/>
          <a:ln w="12700">
            <a:noFill/>
          </a:ln>
        </p:spPr>
        <p:txBody>
          <a:bodyPr wrap="square" lIns="85333" rIns="85333" rtlCol="0">
            <a:spAutoFit/>
          </a:bodyPr>
          <a:lstStyle/>
          <a:p>
            <a:pPr marL="342900" indent="-342900">
              <a:lnSpc>
                <a:spcPts val="2200"/>
              </a:lnSpc>
              <a:buFont typeface="+mj-ea"/>
              <a:buAutoNum type="circleNumDbPlain"/>
            </a:pPr>
            <a:r>
              <a:rPr lang="ja-JP" altLang="en-US" dirty="0">
                <a:latin typeface="HG丸ｺﾞｼｯｸM-PRO" panose="020F0600000000000000" pitchFamily="50" charset="-128"/>
                <a:ea typeface="HG丸ｺﾞｼｯｸM-PRO" panose="020F0600000000000000" pitchFamily="50" charset="-128"/>
              </a:rPr>
              <a:t>豚を部屋から搬出する。</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200"/>
              </a:lnSpc>
              <a:buFont typeface="+mj-ea"/>
              <a:buAutoNum type="circleNumDbPlain"/>
            </a:pPr>
            <a:r>
              <a:rPr lang="ja-JP" altLang="en-US" dirty="0">
                <a:latin typeface="HG丸ｺﾞｼｯｸM-PRO" panose="020F0600000000000000" pitchFamily="50" charset="-128"/>
                <a:ea typeface="HG丸ｺﾞｼｯｸM-PRO" panose="020F0600000000000000" pitchFamily="50" charset="-128"/>
              </a:rPr>
              <a:t>床面や壁などにこびりついている糞や汚れを高圧洗浄機で洗い流す。</a:t>
            </a:r>
            <a:endParaRPr lang="en-US" altLang="ja-JP" dirty="0">
              <a:latin typeface="HG丸ｺﾞｼｯｸM-PRO" panose="020F0600000000000000" pitchFamily="50" charset="-128"/>
              <a:ea typeface="HG丸ｺﾞｼｯｸM-PRO" panose="020F0600000000000000" pitchFamily="50" charset="-128"/>
            </a:endParaRPr>
          </a:p>
          <a:p>
            <a:pPr marL="622300" indent="-285750">
              <a:lnSpc>
                <a:spcPts val="2000"/>
              </a:lnSpc>
              <a:buFont typeface="HG丸ｺﾞｼｯｸM-PRO" panose="020F0600000000000000" pitchFamily="50" charset="-128"/>
              <a:buChar char="※"/>
            </a:pPr>
            <a:r>
              <a:rPr lang="ja-JP" altLang="en-US" sz="1400" dirty="0">
                <a:latin typeface="HG丸ｺﾞｼｯｸM-PRO" panose="020F0600000000000000" pitchFamily="50" charset="-128"/>
                <a:ea typeface="HG丸ｺﾞｼｯｸM-PRO" panose="020F0600000000000000" pitchFamily="50" charset="-128"/>
              </a:rPr>
              <a:t>床面だけでなく、給餌器や給餌器の下、換気扇、給餌装置にこびりついたホコリも十分洗い流す</a:t>
            </a:r>
            <a:endParaRPr lang="en-US" altLang="ja-JP" sz="1400" dirty="0">
              <a:latin typeface="HG丸ｺﾞｼｯｸM-PRO" panose="020F0600000000000000" pitchFamily="50" charset="-128"/>
              <a:ea typeface="HG丸ｺﾞｼｯｸM-PRO" panose="020F0600000000000000" pitchFamily="50" charset="-128"/>
            </a:endParaRPr>
          </a:p>
          <a:p>
            <a:pPr marL="342900" indent="-342900">
              <a:lnSpc>
                <a:spcPts val="2200"/>
              </a:lnSpc>
              <a:buFont typeface="+mj-ea"/>
              <a:buAutoNum type="circleNumDbPlain" startAt="3"/>
            </a:pPr>
            <a:r>
              <a:rPr lang="ja-JP" altLang="en-US" dirty="0">
                <a:latin typeface="HG丸ｺﾞｼｯｸM-PRO" panose="020F0600000000000000" pitchFamily="50" charset="-128"/>
                <a:ea typeface="HG丸ｺﾞｼｯｸM-PRO" panose="020F0600000000000000" pitchFamily="50" charset="-128"/>
              </a:rPr>
              <a:t>汚れを洗い流した後、乾燥させる。</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200"/>
              </a:lnSpc>
              <a:buFont typeface="+mj-ea"/>
              <a:buAutoNum type="circleNumDbPlain" startAt="3"/>
            </a:pPr>
            <a:r>
              <a:rPr lang="ja-JP" altLang="en-US" dirty="0">
                <a:latin typeface="HG丸ｺﾞｼｯｸM-PRO" panose="020F0600000000000000" pitchFamily="50" charset="-128"/>
                <a:ea typeface="HG丸ｺﾞｼｯｸM-PRO" panose="020F0600000000000000" pitchFamily="50" charset="-128"/>
              </a:rPr>
              <a:t>　　　　　　　　　　　　　で消毒を実施する。</a:t>
            </a:r>
          </a:p>
          <a:p>
            <a:pPr marL="342900" indent="-342900">
              <a:lnSpc>
                <a:spcPts val="2200"/>
              </a:lnSpc>
              <a:buFont typeface="+mj-ea"/>
              <a:buAutoNum type="circleNumDbPlain" startAt="3"/>
            </a:pPr>
            <a:r>
              <a:rPr lang="ja-JP" altLang="en-US" dirty="0">
                <a:latin typeface="HG丸ｺﾞｼｯｸM-PRO" panose="020F0600000000000000" pitchFamily="50" charset="-128"/>
                <a:ea typeface="HG丸ｺﾞｼｯｸM-PRO" panose="020F0600000000000000" pitchFamily="50" charset="-128"/>
              </a:rPr>
              <a:t>消毒後よく乾燥させる。</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200"/>
              </a:lnSpc>
              <a:buFont typeface="+mj-ea"/>
              <a:buAutoNum type="circleNumDbPlain" startAt="3"/>
            </a:pPr>
            <a:r>
              <a:rPr lang="ja-JP" altLang="en-US" dirty="0">
                <a:latin typeface="HG丸ｺﾞｼｯｸM-PRO" panose="020F0600000000000000" pitchFamily="50" charset="-128"/>
                <a:ea typeface="HG丸ｺﾞｼｯｸM-PRO" panose="020F0600000000000000" pitchFamily="50" charset="-128"/>
              </a:rPr>
              <a:t>十分に乾燥させた後、床や壁、壁面に石灰乳を塗布する。</a:t>
            </a:r>
            <a:endParaRPr lang="en-US" altLang="ja-JP"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24B15FB4-6F7D-4213-AF81-75568D446AD8}"/>
              </a:ext>
            </a:extLst>
          </p:cNvPr>
          <p:cNvSpPr txBox="1"/>
          <p:nvPr/>
        </p:nvSpPr>
        <p:spPr>
          <a:xfrm>
            <a:off x="620688" y="6352455"/>
            <a:ext cx="273630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逆性石けん</a:t>
            </a:r>
            <a:r>
              <a:rPr kumimoji="1" lang="en-US" altLang="ja-JP" sz="1400" dirty="0">
                <a:latin typeface="HG丸ｺﾞｼｯｸM-PRO" panose="020F0600000000000000" pitchFamily="50" charset="-128"/>
                <a:ea typeface="HG丸ｺﾞｼｯｸM-PRO" panose="020F0600000000000000" pitchFamily="50" charset="-128"/>
              </a:rPr>
              <a:t>500</a:t>
            </a:r>
            <a:r>
              <a:rPr kumimoji="1" lang="ja-JP" altLang="en-US" sz="1400" dirty="0">
                <a:latin typeface="HG丸ｺﾞｼｯｸM-PRO" panose="020F0600000000000000" pitchFamily="50" charset="-128"/>
                <a:ea typeface="HG丸ｺﾞｼｯｸM-PRO" panose="020F0600000000000000" pitchFamily="50" charset="-128"/>
              </a:rPr>
              <a:t>倍等</a:t>
            </a:r>
          </a:p>
        </p:txBody>
      </p:sp>
      <p:sp>
        <p:nvSpPr>
          <p:cNvPr id="10" name="テキスト ボックス 9">
            <a:extLst>
              <a:ext uri="{FF2B5EF4-FFF2-40B4-BE49-F238E27FC236}">
                <a16:creationId xmlns:a16="http://schemas.microsoft.com/office/drawing/2014/main" id="{81E61308-DF1B-4976-95D0-16AFBA1BD06B}"/>
              </a:ext>
            </a:extLst>
          </p:cNvPr>
          <p:cNvSpPr txBox="1"/>
          <p:nvPr/>
        </p:nvSpPr>
        <p:spPr>
          <a:xfrm>
            <a:off x="3429000" y="1403648"/>
            <a:ext cx="273630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逆性石けん</a:t>
            </a:r>
            <a:r>
              <a:rPr kumimoji="1" lang="en-US" altLang="ja-JP" sz="1400" dirty="0">
                <a:latin typeface="HG丸ｺﾞｼｯｸM-PRO" panose="020F0600000000000000" pitchFamily="50" charset="-128"/>
                <a:ea typeface="HG丸ｺﾞｼｯｸM-PRO" panose="020F0600000000000000" pitchFamily="50" charset="-128"/>
              </a:rPr>
              <a:t>500</a:t>
            </a:r>
            <a:r>
              <a:rPr kumimoji="1" lang="ja-JP" altLang="en-US" sz="1400" dirty="0">
                <a:latin typeface="HG丸ｺﾞｼｯｸM-PRO" panose="020F0600000000000000" pitchFamily="50" charset="-128"/>
                <a:ea typeface="HG丸ｺﾞｼｯｸM-PRO" panose="020F0600000000000000" pitchFamily="50" charset="-128"/>
              </a:rPr>
              <a:t>倍等</a:t>
            </a:r>
          </a:p>
        </p:txBody>
      </p:sp>
    </p:spTree>
    <p:extLst>
      <p:ext uri="{BB962C8B-B14F-4D97-AF65-F5344CB8AC3E}">
        <p14:creationId xmlns:p14="http://schemas.microsoft.com/office/powerpoint/2010/main" val="3343429411"/>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8077</TotalTime>
  <Words>1321</Words>
  <Application>Microsoft Office PowerPoint</Application>
  <PresentationFormat>画面に合わせる (4:3)</PresentationFormat>
  <Paragraphs>182</Paragraphs>
  <Slides>11</Slides>
  <Notes>11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HG丸ｺﾞｼｯｸM-PRO</vt:lpstr>
      <vt:lpstr>Arial</vt:lpstr>
      <vt:lpstr>Calibri</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藤岡 芳幸</cp:lastModifiedBy>
  <cp:revision>28</cp:revision>
  <cp:lastPrinted>2021-02-10T13:15:54Z</cp:lastPrinted>
  <dcterms:created xsi:type="dcterms:W3CDTF">2018-07-17T05:28:53Z</dcterms:created>
  <dcterms:modified xsi:type="dcterms:W3CDTF">2021-02-16T04:44:39Z</dcterms:modified>
</cp:coreProperties>
</file>