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handoutMasterIdLst>
    <p:handoutMasterId r:id="rId8"/>
  </p:handoutMasterIdLst>
  <p:sldIdLst>
    <p:sldId id="979" r:id="rId5"/>
    <p:sldId id="980" r:id="rId6"/>
  </p:sldIdLst>
  <p:sldSz cx="7200900" cy="10333038"/>
  <p:notesSz cx="9939338" cy="6807200"/>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60195"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20387"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80581"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4077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300963" algn="l" defTabSz="920387" rtl="0" eaLnBrk="1" latinLnBrk="0" hangingPunct="1">
      <a:defRPr kumimoji="1" sz="1200" kern="1200">
        <a:solidFill>
          <a:schemeClr val="tx1"/>
        </a:solidFill>
        <a:latin typeface="Times New Roman" pitchFamily="18" charset="0"/>
        <a:ea typeface="ＭＳ Ｐゴシック" pitchFamily="50" charset="-128"/>
        <a:cs typeface="+mn-cs"/>
      </a:defRPr>
    </a:lvl6pPr>
    <a:lvl7pPr marL="2761159" algn="l" defTabSz="920387" rtl="0" eaLnBrk="1" latinLnBrk="0" hangingPunct="1">
      <a:defRPr kumimoji="1" sz="1200" kern="1200">
        <a:solidFill>
          <a:schemeClr val="tx1"/>
        </a:solidFill>
        <a:latin typeface="Times New Roman" pitchFamily="18" charset="0"/>
        <a:ea typeface="ＭＳ Ｐゴシック" pitchFamily="50" charset="-128"/>
        <a:cs typeface="+mn-cs"/>
      </a:defRPr>
    </a:lvl7pPr>
    <a:lvl8pPr marL="3221350" algn="l" defTabSz="920387" rtl="0" eaLnBrk="1" latinLnBrk="0" hangingPunct="1">
      <a:defRPr kumimoji="1" sz="1200" kern="1200">
        <a:solidFill>
          <a:schemeClr val="tx1"/>
        </a:solidFill>
        <a:latin typeface="Times New Roman" pitchFamily="18" charset="0"/>
        <a:ea typeface="ＭＳ Ｐゴシック" pitchFamily="50" charset="-128"/>
        <a:cs typeface="+mn-cs"/>
      </a:defRPr>
    </a:lvl8pPr>
    <a:lvl9pPr marL="3681541" algn="l" defTabSz="920387"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9900"/>
    <a:srgbClr val="FFFFCC"/>
    <a:srgbClr val="FFFF99"/>
    <a:srgbClr val="FF6600"/>
    <a:srgbClr val="0000FF"/>
    <a:srgbClr val="080808"/>
    <a:srgbClr val="D9D9FF"/>
    <a:srgbClr val="FF9933"/>
    <a:srgbClr val="FFD4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868" autoAdjust="0"/>
    <p:restoredTop sz="97302" autoAdjust="0"/>
  </p:normalViewPr>
  <p:slideViewPr>
    <p:cSldViewPr>
      <p:cViewPr>
        <p:scale>
          <a:sx n="80" d="100"/>
          <a:sy n="80" d="100"/>
        </p:scale>
        <p:origin x="-1416" y="-72"/>
      </p:cViewPr>
      <p:guideLst>
        <p:guide orient="horz" pos="3258"/>
        <p:guide pos="2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18435" name="Rectangle 3"/>
          <p:cNvSpPr>
            <a:spLocks noGrp="1" noChangeArrowheads="1"/>
          </p:cNvSpPr>
          <p:nvPr>
            <p:ph type="dt" sz="quarter"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18436" name="Rectangle 4"/>
          <p:cNvSpPr>
            <a:spLocks noGrp="1" noChangeArrowheads="1"/>
          </p:cNvSpPr>
          <p:nvPr>
            <p:ph type="ftr" sz="quarter" idx="2"/>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18437" name="Rectangle 5"/>
          <p:cNvSpPr>
            <a:spLocks noGrp="1" noChangeArrowheads="1"/>
          </p:cNvSpPr>
          <p:nvPr>
            <p:ph type="sldNum" sz="quarter" idx="3"/>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B069A766-A11E-41DC-A7D2-E83FAB85D944}" type="slidenum">
              <a:rPr lang="en-US" altLang="ja-JP"/>
              <a:pPr>
                <a:defRPr/>
              </a:pPr>
              <a:t>‹#›</a:t>
            </a:fld>
            <a:endParaRPr lang="en-US" altLang="ja-JP" dirty="0"/>
          </a:p>
        </p:txBody>
      </p:sp>
    </p:spTree>
    <p:extLst>
      <p:ext uri="{BB962C8B-B14F-4D97-AF65-F5344CB8AC3E}">
        <p14:creationId xmlns:p14="http://schemas.microsoft.com/office/powerpoint/2010/main" val="625930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9219" name="Rectangle 3"/>
          <p:cNvSpPr>
            <a:spLocks noGrp="1" noChangeArrowheads="1"/>
          </p:cNvSpPr>
          <p:nvPr>
            <p:ph type="dt"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4079875" y="509588"/>
            <a:ext cx="1778000" cy="25527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323975" y="3234497"/>
            <a:ext cx="7291388" cy="3063001"/>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222" name="Rectangle 6"/>
          <p:cNvSpPr>
            <a:spLocks noGrp="1" noChangeArrowheads="1"/>
          </p:cNvSpPr>
          <p:nvPr>
            <p:ph type="ftr" sz="quarter" idx="4"/>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9223" name="Rectangle 7"/>
          <p:cNvSpPr>
            <a:spLocks noGrp="1" noChangeArrowheads="1"/>
          </p:cNvSpPr>
          <p:nvPr>
            <p:ph type="sldNum" sz="quarter" idx="5"/>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23B5CCBE-E1D7-4BFF-8FC7-4A14C60B5710}" type="slidenum">
              <a:rPr lang="en-US" altLang="ja-JP"/>
              <a:pPr>
                <a:defRPr/>
              </a:pPr>
              <a:t>‹#›</a:t>
            </a:fld>
            <a:endParaRPr lang="en-US" altLang="ja-JP" dirty="0"/>
          </a:p>
        </p:txBody>
      </p:sp>
    </p:spTree>
    <p:extLst>
      <p:ext uri="{BB962C8B-B14F-4D97-AF65-F5344CB8AC3E}">
        <p14:creationId xmlns:p14="http://schemas.microsoft.com/office/powerpoint/2010/main" val="398081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60195"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20387"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80581"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4077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300963" algn="l" defTabSz="920387" rtl="0" eaLnBrk="1" latinLnBrk="0" hangingPunct="1">
      <a:defRPr kumimoji="1" sz="1200" kern="1200">
        <a:solidFill>
          <a:schemeClr val="tx1"/>
        </a:solidFill>
        <a:latin typeface="+mn-lt"/>
        <a:ea typeface="+mn-ea"/>
        <a:cs typeface="+mn-cs"/>
      </a:defRPr>
    </a:lvl6pPr>
    <a:lvl7pPr marL="2761159" algn="l" defTabSz="920387" rtl="0" eaLnBrk="1" latinLnBrk="0" hangingPunct="1">
      <a:defRPr kumimoji="1" sz="1200" kern="1200">
        <a:solidFill>
          <a:schemeClr val="tx1"/>
        </a:solidFill>
        <a:latin typeface="+mn-lt"/>
        <a:ea typeface="+mn-ea"/>
        <a:cs typeface="+mn-cs"/>
      </a:defRPr>
    </a:lvl7pPr>
    <a:lvl8pPr marL="3221350" algn="l" defTabSz="920387" rtl="0" eaLnBrk="1" latinLnBrk="0" hangingPunct="1">
      <a:defRPr kumimoji="1" sz="1200" kern="1200">
        <a:solidFill>
          <a:schemeClr val="tx1"/>
        </a:solidFill>
        <a:latin typeface="+mn-lt"/>
        <a:ea typeface="+mn-ea"/>
        <a:cs typeface="+mn-cs"/>
      </a:defRPr>
    </a:lvl8pPr>
    <a:lvl9pPr marL="3681541" algn="l" defTabSz="92038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75" y="509588"/>
            <a:ext cx="1778000" cy="2552700"/>
          </a:xfrm>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1</a:t>
            </a:fld>
            <a:endParaRPr lang="en-US" altLang="ja-JP" dirty="0"/>
          </a:p>
        </p:txBody>
      </p:sp>
    </p:spTree>
    <p:extLst>
      <p:ext uri="{BB962C8B-B14F-4D97-AF65-F5344CB8AC3E}">
        <p14:creationId xmlns:p14="http://schemas.microsoft.com/office/powerpoint/2010/main" val="50499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2</a:t>
            </a:fld>
            <a:endParaRPr lang="en-US" altLang="ja-JP" dirty="0"/>
          </a:p>
        </p:txBody>
      </p:sp>
    </p:spTree>
    <p:extLst>
      <p:ext uri="{BB962C8B-B14F-4D97-AF65-F5344CB8AC3E}">
        <p14:creationId xmlns:p14="http://schemas.microsoft.com/office/powerpoint/2010/main" val="4245348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10006"/>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41" y="5855394"/>
            <a:ext cx="5040630" cy="2640665"/>
          </a:xfrm>
        </p:spPr>
        <p:txBody>
          <a:bodyPr/>
          <a:lstStyle>
            <a:lvl1pPr marL="0" indent="0" algn="ctr">
              <a:buNone/>
              <a:defRPr>
                <a:solidFill>
                  <a:schemeClr val="tx1">
                    <a:tint val="75000"/>
                  </a:schemeClr>
                </a:solidFill>
              </a:defRPr>
            </a:lvl1pPr>
            <a:lvl2pPr marL="486875" indent="0" algn="ctr">
              <a:buNone/>
              <a:defRPr>
                <a:solidFill>
                  <a:schemeClr val="tx1">
                    <a:tint val="75000"/>
                  </a:schemeClr>
                </a:solidFill>
              </a:defRPr>
            </a:lvl2pPr>
            <a:lvl3pPr marL="973746" indent="0" algn="ctr">
              <a:buNone/>
              <a:defRPr>
                <a:solidFill>
                  <a:schemeClr val="tx1">
                    <a:tint val="75000"/>
                  </a:schemeClr>
                </a:solidFill>
              </a:defRPr>
            </a:lvl3pPr>
            <a:lvl4pPr marL="1460621" indent="0" algn="ctr">
              <a:buNone/>
              <a:defRPr>
                <a:solidFill>
                  <a:schemeClr val="tx1">
                    <a:tint val="75000"/>
                  </a:schemeClr>
                </a:solidFill>
              </a:defRPr>
            </a:lvl4pPr>
            <a:lvl5pPr marL="1947494" indent="0" algn="ctr">
              <a:buNone/>
              <a:defRPr>
                <a:solidFill>
                  <a:schemeClr val="tx1">
                    <a:tint val="75000"/>
                  </a:schemeClr>
                </a:solidFill>
              </a:defRPr>
            </a:lvl5pPr>
            <a:lvl6pPr marL="2434367" indent="0" algn="ctr">
              <a:buNone/>
              <a:defRPr>
                <a:solidFill>
                  <a:schemeClr val="tx1">
                    <a:tint val="75000"/>
                  </a:schemeClr>
                </a:solidFill>
              </a:defRPr>
            </a:lvl6pPr>
            <a:lvl7pPr marL="2921239" indent="0" algn="ctr">
              <a:buNone/>
              <a:defRPr>
                <a:solidFill>
                  <a:schemeClr val="tx1">
                    <a:tint val="75000"/>
                  </a:schemeClr>
                </a:solidFill>
              </a:defRPr>
            </a:lvl7pPr>
            <a:lvl8pPr marL="3408114" indent="0" algn="ctr">
              <a:buNone/>
              <a:defRPr>
                <a:solidFill>
                  <a:schemeClr val="tx1">
                    <a:tint val="75000"/>
                  </a:schemeClr>
                </a:solidFill>
              </a:defRPr>
            </a:lvl8pPr>
            <a:lvl9pPr marL="389498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19"/>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7" y="413819"/>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640005"/>
            <a:ext cx="6120765" cy="2052257"/>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4" y="4379626"/>
            <a:ext cx="6120765" cy="2260352"/>
          </a:xfrm>
        </p:spPr>
        <p:txBody>
          <a:bodyPr anchor="b"/>
          <a:lstStyle>
            <a:lvl1pPr marL="0" indent="0">
              <a:buNone/>
              <a:defRPr sz="2100">
                <a:solidFill>
                  <a:schemeClr val="tx1">
                    <a:tint val="75000"/>
                  </a:schemeClr>
                </a:solidFill>
              </a:defRPr>
            </a:lvl1pPr>
            <a:lvl2pPr marL="486875" indent="0">
              <a:buNone/>
              <a:defRPr sz="1900">
                <a:solidFill>
                  <a:schemeClr val="tx1">
                    <a:tint val="75000"/>
                  </a:schemeClr>
                </a:solidFill>
              </a:defRPr>
            </a:lvl2pPr>
            <a:lvl3pPr marL="973746" indent="0">
              <a:buNone/>
              <a:defRPr sz="1700">
                <a:solidFill>
                  <a:schemeClr val="tx1">
                    <a:tint val="75000"/>
                  </a:schemeClr>
                </a:solidFill>
              </a:defRPr>
            </a:lvl3pPr>
            <a:lvl4pPr marL="1460621" indent="0">
              <a:buNone/>
              <a:defRPr sz="1500">
                <a:solidFill>
                  <a:schemeClr val="tx1">
                    <a:tint val="75000"/>
                  </a:schemeClr>
                </a:solidFill>
              </a:defRPr>
            </a:lvl4pPr>
            <a:lvl5pPr marL="1947494" indent="0">
              <a:buNone/>
              <a:defRPr sz="1500">
                <a:solidFill>
                  <a:schemeClr val="tx1">
                    <a:tint val="75000"/>
                  </a:schemeClr>
                </a:solidFill>
              </a:defRPr>
            </a:lvl5pPr>
            <a:lvl6pPr marL="2434367" indent="0">
              <a:buNone/>
              <a:defRPr sz="1500">
                <a:solidFill>
                  <a:schemeClr val="tx1">
                    <a:tint val="75000"/>
                  </a:schemeClr>
                </a:solidFill>
              </a:defRPr>
            </a:lvl6pPr>
            <a:lvl7pPr marL="2921239" indent="0">
              <a:buNone/>
              <a:defRPr sz="1500">
                <a:solidFill>
                  <a:schemeClr val="tx1">
                    <a:tint val="75000"/>
                  </a:schemeClr>
                </a:solidFill>
              </a:defRPr>
            </a:lvl7pPr>
            <a:lvl8pPr marL="3408114" indent="0">
              <a:buNone/>
              <a:defRPr sz="1500">
                <a:solidFill>
                  <a:schemeClr val="tx1">
                    <a:tint val="75000"/>
                  </a:schemeClr>
                </a:solidFill>
              </a:defRPr>
            </a:lvl8pPr>
            <a:lvl9pPr marL="3894987"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8"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56" y="2312980"/>
            <a:ext cx="3181648"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56" y="3276917"/>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1" y="2312980"/>
            <a:ext cx="3182899"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1" y="3276917"/>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dirty="0"/>
          </a:p>
        </p:txBody>
      </p:sp>
      <p:sp>
        <p:nvSpPr>
          <p:cNvPr id="8" name="フッター プレースホルダ 7"/>
          <p:cNvSpPr>
            <a:spLocks noGrp="1"/>
          </p:cNvSpPr>
          <p:nvPr>
            <p:ph type="ftr" sz="quarter" idx="11"/>
          </p:nvPr>
        </p:nvSpPr>
        <p:spPr/>
        <p:txBody>
          <a:bodyPr/>
          <a:lstStyle/>
          <a:p>
            <a:pPr>
              <a:defRPr/>
            </a:pPr>
            <a:endParaRPr lang="en-US" altLang="ja-JP" dirty="0"/>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dirty="0"/>
          </a:p>
        </p:txBody>
      </p:sp>
      <p:sp>
        <p:nvSpPr>
          <p:cNvPr id="4" name="フッター プレースホルダ 3"/>
          <p:cNvSpPr>
            <a:spLocks noGrp="1"/>
          </p:cNvSpPr>
          <p:nvPr>
            <p:ph type="ftr" sz="quarter" idx="11"/>
          </p:nvPr>
        </p:nvSpPr>
        <p:spPr/>
        <p:txBody>
          <a:bodyPr/>
          <a:lstStyle/>
          <a:p>
            <a:pPr>
              <a:defRPr/>
            </a:pPr>
            <a:endParaRPr lang="en-US" altLang="ja-JP" dirty="0"/>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p>
        </p:txBody>
      </p:sp>
      <p:sp>
        <p:nvSpPr>
          <p:cNvPr id="3" name="フッター プレースホルダ 2"/>
          <p:cNvSpPr>
            <a:spLocks noGrp="1"/>
          </p:cNvSpPr>
          <p:nvPr>
            <p:ph type="ftr" sz="quarter" idx="11"/>
          </p:nvPr>
        </p:nvSpPr>
        <p:spPr/>
        <p:txBody>
          <a:bodyPr/>
          <a:lstStyle/>
          <a:p>
            <a:pPr>
              <a:defRPr/>
            </a:pPr>
            <a:endParaRPr lang="en-US" altLang="ja-JP" dirty="0"/>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61" y="411438"/>
            <a:ext cx="2369047" cy="1750876"/>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63" y="411427"/>
            <a:ext cx="4025503" cy="8818962"/>
          </a:xfrm>
        </p:spPr>
        <p:txBody>
          <a:bodyPr/>
          <a:lstStyle>
            <a:lvl1pPr>
              <a:defRPr sz="35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61" y="2162319"/>
            <a:ext cx="2369047" cy="706808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30" y="7233158"/>
            <a:ext cx="4320540" cy="853912"/>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30" y="923302"/>
            <a:ext cx="4320540" cy="6199823"/>
          </a:xfrm>
        </p:spPr>
        <p:txBody>
          <a:bodyPr/>
          <a:lstStyle>
            <a:lvl1pPr marL="0" indent="0">
              <a:buNone/>
              <a:defRPr sz="3500"/>
            </a:lvl1pPr>
            <a:lvl2pPr marL="486875" indent="0">
              <a:buNone/>
              <a:defRPr sz="3000"/>
            </a:lvl2pPr>
            <a:lvl3pPr marL="973746" indent="0">
              <a:buNone/>
              <a:defRPr sz="2500"/>
            </a:lvl3pPr>
            <a:lvl4pPr marL="1460621" indent="0">
              <a:buNone/>
              <a:defRPr sz="2100"/>
            </a:lvl4pPr>
            <a:lvl5pPr marL="1947494" indent="0">
              <a:buNone/>
              <a:defRPr sz="2100"/>
            </a:lvl5pPr>
            <a:lvl6pPr marL="2434367" indent="0">
              <a:buNone/>
              <a:defRPr sz="2100"/>
            </a:lvl6pPr>
            <a:lvl7pPr marL="2921239" indent="0">
              <a:buNone/>
              <a:defRPr sz="2100"/>
            </a:lvl7pPr>
            <a:lvl8pPr marL="3408114" indent="0">
              <a:buNone/>
              <a:defRPr sz="2100"/>
            </a:lvl8pPr>
            <a:lvl9pPr marL="3894987" indent="0">
              <a:buNone/>
              <a:defRPr sz="2100"/>
            </a:lvl9pPr>
          </a:lstStyle>
          <a:p>
            <a:endParaRPr kumimoji="1" lang="ja-JP" altLang="en-US"/>
          </a:p>
        </p:txBody>
      </p:sp>
      <p:sp>
        <p:nvSpPr>
          <p:cNvPr id="4" name="テキスト プレースホルダ 3"/>
          <p:cNvSpPr>
            <a:spLocks noGrp="1"/>
          </p:cNvSpPr>
          <p:nvPr>
            <p:ph type="body" sz="half" idx="2"/>
          </p:nvPr>
        </p:nvSpPr>
        <p:spPr>
          <a:xfrm>
            <a:off x="1411430" y="8087039"/>
            <a:ext cx="4320540" cy="121269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0"/>
            <a:ext cx="6480810" cy="1722173"/>
          </a:xfrm>
          <a:prstGeom prst="rect">
            <a:avLst/>
          </a:prstGeom>
        </p:spPr>
        <p:txBody>
          <a:bodyPr vert="horz" lIns="97377" tIns="48686" rIns="97377" bIns="4868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411081"/>
            <a:ext cx="6480810" cy="6819327"/>
          </a:xfrm>
          <a:prstGeom prst="rect">
            <a:avLst/>
          </a:prstGeom>
        </p:spPr>
        <p:txBody>
          <a:bodyPr vert="horz" lIns="97377" tIns="48686" rIns="97377" bIns="4868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54" y="9577264"/>
            <a:ext cx="1680210" cy="550139"/>
          </a:xfrm>
          <a:prstGeom prst="rect">
            <a:avLst/>
          </a:prstGeom>
        </p:spPr>
        <p:txBody>
          <a:bodyPr vert="horz" lIns="97377" tIns="48686" rIns="97377" bIns="48686" rtlCol="0" anchor="ctr"/>
          <a:lstStyle>
            <a:lvl1pPr algn="l">
              <a:defRPr sz="1300">
                <a:solidFill>
                  <a:schemeClr val="tx1">
                    <a:tint val="75000"/>
                  </a:schemeClr>
                </a:solidFill>
              </a:defRPr>
            </a:lvl1pPr>
          </a:lstStyle>
          <a:p>
            <a:pPr>
              <a:defRPr/>
            </a:pPr>
            <a:endParaRPr lang="en-US" altLang="ja-JP" dirty="0"/>
          </a:p>
        </p:txBody>
      </p:sp>
      <p:sp>
        <p:nvSpPr>
          <p:cNvPr id="5" name="フッター プレースホルダ 4"/>
          <p:cNvSpPr>
            <a:spLocks noGrp="1"/>
          </p:cNvSpPr>
          <p:nvPr>
            <p:ph type="ftr" sz="quarter" idx="3"/>
          </p:nvPr>
        </p:nvSpPr>
        <p:spPr>
          <a:xfrm>
            <a:off x="2460316" y="9577264"/>
            <a:ext cx="2280285" cy="550139"/>
          </a:xfrm>
          <a:prstGeom prst="rect">
            <a:avLst/>
          </a:prstGeom>
        </p:spPr>
        <p:txBody>
          <a:bodyPr vert="horz" lIns="97377" tIns="48686" rIns="97377" bIns="48686" rtlCol="0" anchor="ctr"/>
          <a:lstStyle>
            <a:lvl1pPr algn="ctr">
              <a:defRPr sz="1300">
                <a:solidFill>
                  <a:schemeClr val="tx1">
                    <a:tint val="75000"/>
                  </a:schemeClr>
                </a:solidFill>
              </a:defRPr>
            </a:lvl1pPr>
          </a:lstStyle>
          <a:p>
            <a:pPr>
              <a:defRPr/>
            </a:pPr>
            <a:endParaRPr lang="en-US" altLang="ja-JP" dirty="0"/>
          </a:p>
        </p:txBody>
      </p:sp>
      <p:sp>
        <p:nvSpPr>
          <p:cNvPr id="6" name="スライド番号プレースホルダ 5"/>
          <p:cNvSpPr>
            <a:spLocks noGrp="1"/>
          </p:cNvSpPr>
          <p:nvPr>
            <p:ph type="sldNum" sz="quarter" idx="4"/>
          </p:nvPr>
        </p:nvSpPr>
        <p:spPr>
          <a:xfrm>
            <a:off x="5160658" y="9577264"/>
            <a:ext cx="1680210" cy="550139"/>
          </a:xfrm>
          <a:prstGeom prst="rect">
            <a:avLst/>
          </a:prstGeom>
        </p:spPr>
        <p:txBody>
          <a:bodyPr vert="horz" lIns="97377" tIns="48686" rIns="97377" bIns="48686" rtlCol="0" anchor="ctr"/>
          <a:lstStyle>
            <a:lvl1pPr algn="r">
              <a:defRPr sz="1300">
                <a:solidFill>
                  <a:schemeClr val="tx1">
                    <a:tint val="75000"/>
                  </a:schemeClr>
                </a:solidFill>
              </a:defRPr>
            </a:lvl1pPr>
          </a:lstStyle>
          <a:p>
            <a:pPr>
              <a:defRPr/>
            </a:pPr>
            <a:fld id="{34E4FA21-1B25-4ACF-A279-EE1EC8294F65}"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ctr" defTabSz="973746" rtl="0" eaLnBrk="1" latinLnBrk="0" hangingPunct="1">
        <a:spcBef>
          <a:spcPct val="0"/>
        </a:spcBef>
        <a:buNone/>
        <a:defRPr kumimoji="1" sz="4700" kern="1200">
          <a:solidFill>
            <a:schemeClr val="tx1"/>
          </a:solidFill>
          <a:latin typeface="+mj-lt"/>
          <a:ea typeface="+mj-ea"/>
          <a:cs typeface="+mj-cs"/>
        </a:defRPr>
      </a:lvl1pPr>
    </p:titleStyle>
    <p:bodyStyle>
      <a:lvl1pPr marL="365153" indent="-365153" algn="l" defTabSz="973746"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791169" indent="-304297" algn="l" defTabSz="97374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7183" indent="-243436" algn="l" defTabSz="97374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0405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0929"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77804"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6467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51550"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38423"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3746" rtl="0" eaLnBrk="1" latinLnBrk="0" hangingPunct="1">
        <a:defRPr kumimoji="1" sz="1900" kern="1200">
          <a:solidFill>
            <a:schemeClr val="tx1"/>
          </a:solidFill>
          <a:latin typeface="+mn-lt"/>
          <a:ea typeface="+mn-ea"/>
          <a:cs typeface="+mn-cs"/>
        </a:defRPr>
      </a:lvl1pPr>
      <a:lvl2pPr marL="486875" algn="l" defTabSz="973746" rtl="0" eaLnBrk="1" latinLnBrk="0" hangingPunct="1">
        <a:defRPr kumimoji="1" sz="1900" kern="1200">
          <a:solidFill>
            <a:schemeClr val="tx1"/>
          </a:solidFill>
          <a:latin typeface="+mn-lt"/>
          <a:ea typeface="+mn-ea"/>
          <a:cs typeface="+mn-cs"/>
        </a:defRPr>
      </a:lvl2pPr>
      <a:lvl3pPr marL="973746" algn="l" defTabSz="973746" rtl="0" eaLnBrk="1" latinLnBrk="0" hangingPunct="1">
        <a:defRPr kumimoji="1" sz="1900" kern="1200">
          <a:solidFill>
            <a:schemeClr val="tx1"/>
          </a:solidFill>
          <a:latin typeface="+mn-lt"/>
          <a:ea typeface="+mn-ea"/>
          <a:cs typeface="+mn-cs"/>
        </a:defRPr>
      </a:lvl3pPr>
      <a:lvl4pPr marL="1460621" algn="l" defTabSz="973746" rtl="0" eaLnBrk="1" latinLnBrk="0" hangingPunct="1">
        <a:defRPr kumimoji="1" sz="1900" kern="1200">
          <a:solidFill>
            <a:schemeClr val="tx1"/>
          </a:solidFill>
          <a:latin typeface="+mn-lt"/>
          <a:ea typeface="+mn-ea"/>
          <a:cs typeface="+mn-cs"/>
        </a:defRPr>
      </a:lvl4pPr>
      <a:lvl5pPr marL="1947494" algn="l" defTabSz="973746" rtl="0" eaLnBrk="1" latinLnBrk="0" hangingPunct="1">
        <a:defRPr kumimoji="1" sz="1900" kern="1200">
          <a:solidFill>
            <a:schemeClr val="tx1"/>
          </a:solidFill>
          <a:latin typeface="+mn-lt"/>
          <a:ea typeface="+mn-ea"/>
          <a:cs typeface="+mn-cs"/>
        </a:defRPr>
      </a:lvl5pPr>
      <a:lvl6pPr marL="2434367" algn="l" defTabSz="973746" rtl="0" eaLnBrk="1" latinLnBrk="0" hangingPunct="1">
        <a:defRPr kumimoji="1" sz="1900" kern="1200">
          <a:solidFill>
            <a:schemeClr val="tx1"/>
          </a:solidFill>
          <a:latin typeface="+mn-lt"/>
          <a:ea typeface="+mn-ea"/>
          <a:cs typeface="+mn-cs"/>
        </a:defRPr>
      </a:lvl6pPr>
      <a:lvl7pPr marL="2921239" algn="l" defTabSz="973746" rtl="0" eaLnBrk="1" latinLnBrk="0" hangingPunct="1">
        <a:defRPr kumimoji="1" sz="1900" kern="1200">
          <a:solidFill>
            <a:schemeClr val="tx1"/>
          </a:solidFill>
          <a:latin typeface="+mn-lt"/>
          <a:ea typeface="+mn-ea"/>
          <a:cs typeface="+mn-cs"/>
        </a:defRPr>
      </a:lvl7pPr>
      <a:lvl8pPr marL="3408114" algn="l" defTabSz="973746" rtl="0" eaLnBrk="1" latinLnBrk="0" hangingPunct="1">
        <a:defRPr kumimoji="1" sz="1900" kern="1200">
          <a:solidFill>
            <a:schemeClr val="tx1"/>
          </a:solidFill>
          <a:latin typeface="+mn-lt"/>
          <a:ea typeface="+mn-ea"/>
          <a:cs typeface="+mn-cs"/>
        </a:defRPr>
      </a:lvl8pPr>
      <a:lvl9pPr marL="3894987" algn="l" defTabSz="97374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49382" y="2780178"/>
            <a:ext cx="6709558" cy="3679999"/>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50" y="447005"/>
            <a:ext cx="7200850" cy="912540"/>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288000" rIns="72000" bIns="0" rtlCol="0" anchor="ctr"/>
          <a:lstStyle/>
          <a:p>
            <a:pPr>
              <a:lnSpc>
                <a:spcPts val="1800"/>
              </a:lnSpc>
            </a:pPr>
            <a:r>
              <a:rPr lang="ja-JP" altLang="en-US" sz="3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2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加算」の</a:t>
            </a:r>
            <a:r>
              <a:rPr lang="ja-JP" altLang="en-US"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ご案内</a:t>
            </a:r>
            <a:endParaRPr lang="en-US" altLang="ja-JP"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600"/>
              </a:lnSpc>
            </a:pP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月１日から加算</a:t>
            </a:r>
            <a:r>
              <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拡充します！</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521331" y="125959"/>
            <a:ext cx="4681550" cy="312016"/>
          </a:xfrm>
          <a:prstGeom prst="rect">
            <a:avLst/>
          </a:prstGeom>
          <a:noFill/>
        </p:spPr>
        <p:txBody>
          <a:bodyPr wrap="none" lIns="95637" tIns="47819" rIns="95637" bIns="47819"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障害福祉サービス等事業者と福祉・介護</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職員の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皆さまへ</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80070" y="1458107"/>
            <a:ext cx="6840759" cy="527459"/>
          </a:xfrm>
          <a:prstGeom prst="rect">
            <a:avLst/>
          </a:prstGeom>
        </p:spPr>
        <p:txBody>
          <a:bodyPr wrap="square" lIns="95637" tIns="47819" rIns="95637" bIns="47819">
            <a:spAutoFit/>
          </a:bodyPr>
          <a:lstStyle/>
          <a:p>
            <a:pPr lvl="0"/>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労働省では、障害</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福祉</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現場で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働く福祉・介護職員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の方の処遇改善を図る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ため、平成</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年４月１日から「福祉・</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」の拡充を行います。</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正方形/長方形 69"/>
          <p:cNvSpPr/>
          <p:nvPr/>
        </p:nvSpPr>
        <p:spPr>
          <a:xfrm>
            <a:off x="324086" y="6834230"/>
            <a:ext cx="6912768" cy="2681895"/>
          </a:xfrm>
          <a:prstGeom prst="rect">
            <a:avLst/>
          </a:prstGeom>
        </p:spPr>
        <p:txBody>
          <a:bodyPr wrap="square" lIns="95637" tIns="47819" rIns="95637" bIns="47819">
            <a:spAutoFit/>
          </a:bodyPr>
          <a:lstStyle/>
          <a:p>
            <a:pPr lvl="0"/>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A2</a:t>
            </a:r>
            <a:r>
              <a:rPr lang="ja-JP" altLang="en-US" sz="1600" b="1" dirty="0" err="1"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a:t>
            </a:r>
            <a:r>
              <a:rPr lang="zh-TW"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加算の申請</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のために必要</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要件</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以下のとおりです。</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　       申請</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できる加算</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どの</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要件を満たしているかに</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よ</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って</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異なります</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種類の要件があります。</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職位</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・職責・職務内容に応じた任用要件と賃金体系の整備をすること</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資質</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向上のための計画を策定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研修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実施または</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研修の機会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設ける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経験</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若しくは資格等に応じて昇給する仕組み又は一定の基準に基づき定期に昇給</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判定</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する仕組みを設ける</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こと（新設）</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▶職場環境等要件：賃金改善以外の処遇改善（職場環境の改善など）の取組を実施すること。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p:cNvSpPr/>
          <p:nvPr/>
        </p:nvSpPr>
        <p:spPr>
          <a:xfrm>
            <a:off x="144066" y="6416296"/>
            <a:ext cx="6876764" cy="391628"/>
          </a:xfrm>
          <a:prstGeom prst="rect">
            <a:avLst/>
          </a:prstGeom>
          <a:ln w="28575">
            <a:solidFill>
              <a:srgbClr val="FF6600"/>
            </a:solidFill>
          </a:ln>
        </p:spPr>
        <p:txBody>
          <a:bodyPr wrap="square" lIns="72000" tIns="108000" rIns="36000" bIns="36000">
            <a:spAutoFit/>
          </a:bodyPr>
          <a:lstStyle/>
          <a:p>
            <a:r>
              <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．「キャリアパス要件」「職場</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環境等</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要件」とは？</a:t>
            </a:r>
            <a:endPar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80070" y="2070175"/>
            <a:ext cx="6840760" cy="391628"/>
          </a:xfrm>
          <a:prstGeom prst="rect">
            <a:avLst/>
          </a:prstGeom>
          <a:ln w="28575">
            <a:solidFill>
              <a:srgbClr val="FF6600"/>
            </a:solidFill>
          </a:ln>
        </p:spPr>
        <p:txBody>
          <a:bodyPr wrap="square" lIns="72000" tIns="108000" rIns="36000" bIns="36000">
            <a:spAutoFit/>
          </a:bodyPr>
          <a:lstStyle/>
          <a:p>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月１日から、どのようなところが変わる</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354799" y="2437385"/>
            <a:ext cx="6810047" cy="342793"/>
          </a:xfrm>
          <a:prstGeom prst="rect">
            <a:avLst/>
          </a:prstGeom>
        </p:spPr>
        <p:txBody>
          <a:bodyPr wrap="square" lIns="95637" tIns="47819" rIns="95637" bIns="47819">
            <a:spAutoFit/>
          </a:bodyPr>
          <a:lstStyle/>
          <a:p>
            <a:pPr lvl="0"/>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a:t>
            </a:r>
            <a:r>
              <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dirty="0" err="1"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より加算の</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高い新たな区分が１つ加わり、</a:t>
            </a:r>
            <a:r>
              <a:rPr lang="ja-JP" altLang="en-US"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全５区分</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になります。</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正方形/長方形 72"/>
          <p:cNvSpPr/>
          <p:nvPr/>
        </p:nvSpPr>
        <p:spPr>
          <a:xfrm>
            <a:off x="1826732" y="5329963"/>
            <a:ext cx="1173719"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及び</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以降</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する取組）</a:t>
            </a:r>
          </a:p>
        </p:txBody>
      </p:sp>
      <p:sp>
        <p:nvSpPr>
          <p:cNvPr id="75" name="正方形/長方形 74"/>
          <p:cNvSpPr/>
          <p:nvPr/>
        </p:nvSpPr>
        <p:spPr>
          <a:xfrm>
            <a:off x="3030260" y="5337270"/>
            <a:ext cx="1144800" cy="845854"/>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4196354" y="5337270"/>
            <a:ext cx="1161242"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は職場環境等要件</a:t>
            </a:r>
          </a:p>
          <a:p>
            <a:pPr algn="ctr">
              <a:lnSpc>
                <a:spcPts val="1000"/>
              </a:lnSpc>
            </a:pP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のいずれかを満たす</a:t>
            </a:r>
          </a:p>
        </p:txBody>
      </p:sp>
      <p:sp>
        <p:nvSpPr>
          <p:cNvPr id="79" name="正方形/長方形 78"/>
          <p:cNvSpPr/>
          <p:nvPr/>
        </p:nvSpPr>
        <p:spPr>
          <a:xfrm>
            <a:off x="5393810" y="5329962"/>
            <a:ext cx="1151988" cy="853162"/>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要件</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のいずれも</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満たさない</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テキスト ボックス 11"/>
          <p:cNvSpPr txBox="1">
            <a:spLocks noChangeArrowheads="1"/>
          </p:cNvSpPr>
          <p:nvPr/>
        </p:nvSpPr>
        <p:spPr bwMode="auto">
          <a:xfrm>
            <a:off x="3070717" y="9798003"/>
            <a:ext cx="1320971" cy="351544"/>
          </a:xfrm>
          <a:prstGeom prst="rect">
            <a:avLst/>
          </a:prstGeom>
          <a:noFill/>
          <a:ln w="9525">
            <a:noFill/>
            <a:miter lim="800000"/>
            <a:headEnd/>
            <a:tailEnd/>
          </a:ln>
        </p:spPr>
        <p:txBody>
          <a:bodyPr wrap="square" lIns="104304" tIns="52152" rIns="104304" bIns="52152">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厚生労働省</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6" name="図 65" descr="マーク最小.jpg"/>
          <p:cNvPicPr>
            <a:picLocks noChangeAspect="1"/>
          </p:cNvPicPr>
          <p:nvPr/>
        </p:nvPicPr>
        <p:blipFill>
          <a:blip r:embed="rId3" cstate="print">
            <a:clrChange>
              <a:clrFrom>
                <a:srgbClr val="FFFFFF"/>
              </a:clrFrom>
              <a:clrTo>
                <a:srgbClr val="FFFFFF">
                  <a:alpha val="0"/>
                </a:srgbClr>
              </a:clrTo>
            </a:clrChange>
          </a:blip>
          <a:stretch>
            <a:fillRect/>
          </a:stretch>
        </p:blipFill>
        <p:spPr>
          <a:xfrm>
            <a:off x="2700350" y="9778276"/>
            <a:ext cx="346957" cy="352043"/>
          </a:xfrm>
          <a:prstGeom prst="rect">
            <a:avLst/>
          </a:prstGeom>
        </p:spPr>
      </p:pic>
      <p:cxnSp>
        <p:nvCxnSpPr>
          <p:cNvPr id="85" name="直線矢印コネクタ 84"/>
          <p:cNvCxnSpPr/>
          <p:nvPr/>
        </p:nvCxnSpPr>
        <p:spPr>
          <a:xfrm flipH="1" flipV="1">
            <a:off x="2411030" y="5023425"/>
            <a:ext cx="5123" cy="306538"/>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5991800" y="5028498"/>
            <a:ext cx="0" cy="301464"/>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H="1" flipV="1">
            <a:off x="4773575" y="5016421"/>
            <a:ext cx="6801" cy="320849"/>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81" name="角丸四角形 80"/>
          <p:cNvSpPr/>
          <p:nvPr/>
        </p:nvSpPr>
        <p:spPr>
          <a:xfrm>
            <a:off x="615100" y="3562665"/>
            <a:ext cx="1149359" cy="1294522"/>
          </a:xfrm>
          <a:prstGeom prst="roundRect">
            <a:avLst>
              <a:gd name="adj" fmla="val 4909"/>
            </a:avLst>
          </a:prstGeom>
          <a:solidFill>
            <a:srgbClr val="FF99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grpSp>
        <p:nvGrpSpPr>
          <p:cNvPr id="4" name="グループ化 3"/>
          <p:cNvGrpSpPr/>
          <p:nvPr/>
        </p:nvGrpSpPr>
        <p:grpSpPr>
          <a:xfrm>
            <a:off x="521702" y="3328930"/>
            <a:ext cx="6211096" cy="1836836"/>
            <a:chOff x="636694" y="4055178"/>
            <a:chExt cx="6211096" cy="1836836"/>
          </a:xfrm>
        </p:grpSpPr>
        <p:sp>
          <p:nvSpPr>
            <p:cNvPr id="78" name="角丸四角形 77"/>
            <p:cNvSpPr/>
            <p:nvPr/>
          </p:nvSpPr>
          <p:spPr>
            <a:xfrm>
              <a:off x="726572" y="4785950"/>
              <a:ext cx="1160738" cy="974006"/>
            </a:xfrm>
            <a:prstGeom prst="roundRect">
              <a:avLst>
                <a:gd name="adj" fmla="val 4909"/>
              </a:avLst>
            </a:prstGeom>
            <a:solidFill>
              <a:srgbClr val="FFC0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sp>
          <p:nvSpPr>
            <p:cNvPr id="76" name="角丸四角形 75"/>
            <p:cNvSpPr/>
            <p:nvPr/>
          </p:nvSpPr>
          <p:spPr>
            <a:xfrm>
              <a:off x="636694" y="4055178"/>
              <a:ext cx="6132108" cy="1836836"/>
            </a:xfrm>
            <a:prstGeom prst="roundRect">
              <a:avLst>
                <a:gd name="adj" fmla="val 5701"/>
              </a:avLst>
            </a:prstGeom>
            <a:noFill/>
            <a:ln w="38100">
              <a:solidFill>
                <a:srgbClr val="FF99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角丸四角形 71"/>
            <p:cNvSpPr/>
            <p:nvPr/>
          </p:nvSpPr>
          <p:spPr>
            <a:xfrm>
              <a:off x="4311346" y="5204769"/>
              <a:ext cx="1144800" cy="540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176514" y="5559654"/>
              <a:ext cx="1332148" cy="233397"/>
            </a:xfrm>
            <a:prstGeom prst="rect">
              <a:avLst/>
            </a:prstGeom>
          </p:spPr>
          <p:txBody>
            <a:bodyPr wrap="squar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13,500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125266" y="5166519"/>
              <a:ext cx="1144800" cy="576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3110807" y="5562563"/>
              <a:ext cx="1173719"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角丸四角形 73"/>
            <p:cNvSpPr/>
            <p:nvPr/>
          </p:nvSpPr>
          <p:spPr>
            <a:xfrm>
              <a:off x="5508662" y="5240769"/>
              <a:ext cx="1145730" cy="504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Ⅴ</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正方形/長方形 60"/>
            <p:cNvSpPr/>
            <p:nvPr/>
          </p:nvSpPr>
          <p:spPr>
            <a:xfrm>
              <a:off x="5472658" y="5581194"/>
              <a:ext cx="1181734"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5552794" y="4263942"/>
              <a:ext cx="1107996"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＜全５区分</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dirty="0"/>
            </a:p>
          </p:txBody>
        </p:sp>
        <p:sp>
          <p:nvSpPr>
            <p:cNvPr id="29" name="角丸四角形 28"/>
            <p:cNvSpPr/>
            <p:nvPr/>
          </p:nvSpPr>
          <p:spPr>
            <a:xfrm>
              <a:off x="1028699" y="4402441"/>
              <a:ext cx="552144" cy="251158"/>
            </a:xfrm>
            <a:prstGeom prst="roundRect">
              <a:avLst/>
            </a:prstGeom>
            <a:solidFill>
              <a:srgbClr val="FF0000"/>
            </a:solidFill>
            <a:ln>
              <a:noFill/>
            </a:ln>
            <a:effectLst>
              <a:outerShdw blurRad="50800" dist="38100" dir="18900000" algn="b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95637" tIns="47819" rIns="95637" bIns="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新設</a:t>
              </a: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四角形吹き出し 10"/>
            <p:cNvSpPr/>
            <p:nvPr/>
          </p:nvSpPr>
          <p:spPr>
            <a:xfrm>
              <a:off x="2150014" y="4286396"/>
              <a:ext cx="3306132" cy="442479"/>
            </a:xfrm>
            <a:prstGeom prst="wedgeRectCallout">
              <a:avLst>
                <a:gd name="adj1" fmla="val -59006"/>
                <a:gd name="adj2" fmla="val 14510"/>
              </a:avLst>
            </a:prstGeom>
            <a:ln w="3175">
              <a:solidFill>
                <a:schemeClr val="tx1"/>
              </a:solidFill>
              <a:prstDash val="sysDot"/>
            </a:ln>
          </p:spPr>
          <p:style>
            <a:lnRef idx="2">
              <a:schemeClr val="accent2"/>
            </a:lnRef>
            <a:fillRef idx="1">
              <a:schemeClr val="lt1"/>
            </a:fillRef>
            <a:effectRef idx="0">
              <a:schemeClr val="accent2"/>
            </a:effectRef>
            <a:fontRef idx="minor">
              <a:schemeClr val="dk1"/>
            </a:fontRef>
          </p:style>
          <p:txBody>
            <a:bodyPr wrap="square" lIns="36000" tIns="72000" rIns="36000" bIns="36000" rtlCol="0">
              <a:spAutoFit/>
            </a:bodyPr>
            <a:lstStyle/>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拡充部分</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800"/>
                </a:lnSpc>
              </a:pP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福祉・</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介護職員１人当たり</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月額</a:t>
              </a:r>
              <a:r>
                <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10,000</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円相当増</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102241" y="4072889"/>
              <a:ext cx="47455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rgbClr val="080808"/>
                  </a:solidFill>
                </a:rPr>
                <a:t>※</a:t>
              </a:r>
              <a:r>
                <a:rPr kumimoji="1" lang="ja-JP" altLang="en-US" sz="900" dirty="0" smtClean="0">
                  <a:solidFill>
                    <a:srgbClr val="080808"/>
                  </a:solidFill>
                </a:rPr>
                <a:t>　加算を取得した事業所においては、加算相当額の賃金改善を行うことが必要となります。</a:t>
              </a:r>
              <a:endParaRPr kumimoji="1" lang="ja-JP" altLang="en-US" sz="900" dirty="0">
                <a:solidFill>
                  <a:srgbClr val="080808"/>
                </a:solidFill>
              </a:endParaRPr>
            </a:p>
          </p:txBody>
        </p:sp>
        <p:sp>
          <p:nvSpPr>
            <p:cNvPr id="36" name="角丸四角形 35"/>
            <p:cNvSpPr/>
            <p:nvPr/>
          </p:nvSpPr>
          <p:spPr>
            <a:xfrm>
              <a:off x="1932544" y="4802948"/>
              <a:ext cx="1144800" cy="94927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1922675" y="5545190"/>
              <a:ext cx="1173719"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683556" y="5385495"/>
              <a:ext cx="1278928" cy="374461"/>
            </a:xfrm>
            <a:prstGeom prst="rect">
              <a:avLst/>
            </a:prstGeom>
          </p:spPr>
          <p:txBody>
            <a:bodyPr wrap="square" anchor="b">
              <a:spAutoFit/>
            </a:bodyPr>
            <a:lstStyle/>
            <a:p>
              <a:pPr algn="dist">
                <a:lnSpc>
                  <a:spcPts val="1100"/>
                </a:lnSpc>
              </a:pP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１人</a:t>
              </a:r>
              <a:r>
                <a:rPr lang="ja-JP" altLang="en-US"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当たり</a:t>
              </a:r>
              <a:r>
                <a:rPr lang="en-US" altLang="ja-JP"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100"/>
                </a:lnSpc>
              </a:pPr>
              <a:r>
                <a:rPr lang="ja-JP" altLang="en-US" sz="700" b="1" dirty="0" smtClean="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7,000</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テキスト ボックス 81"/>
            <p:cNvSpPr txBox="1"/>
            <p:nvPr/>
          </p:nvSpPr>
          <p:spPr>
            <a:xfrm>
              <a:off x="733688" y="4901633"/>
              <a:ext cx="1142166" cy="462998"/>
            </a:xfrm>
            <a:prstGeom prst="rect">
              <a:avLst/>
            </a:prstGeom>
            <a:noFill/>
          </p:spPr>
          <p:txBody>
            <a:bodyPr wrap="square" lIns="72000" tIns="72000" rIns="72000" bIns="36000" rtlCol="0" anchor="ctr">
              <a:spAutoFit/>
            </a:bodyPr>
            <a:lstStyle/>
            <a:p>
              <a:pPr algn="ctr"/>
              <a:r>
                <a:rPr lang="zh-TW"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Ⅰ</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1" name="正方形/長方形 40"/>
          <p:cNvSpPr/>
          <p:nvPr/>
        </p:nvSpPr>
        <p:spPr>
          <a:xfrm>
            <a:off x="610777" y="5330507"/>
            <a:ext cx="1173719"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の全て</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月以降</a:t>
            </a: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実施する取組）</a:t>
            </a:r>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2" name="直線矢印コネクタ 41"/>
          <p:cNvCxnSpPr/>
          <p:nvPr/>
        </p:nvCxnSpPr>
        <p:spPr>
          <a:xfrm flipV="1">
            <a:off x="1208028" y="5023554"/>
            <a:ext cx="0" cy="306408"/>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515060" y="9377745"/>
            <a:ext cx="6138749" cy="415498"/>
          </a:xfrm>
          <a:prstGeom prst="rect">
            <a:avLst/>
          </a:prstGeom>
          <a:noFill/>
        </p:spPr>
        <p:txBody>
          <a:bodyPr wrap="square" rtlCol="0">
            <a:spAutoFit/>
          </a:bodyPr>
          <a:lstStyle/>
          <a:p>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福祉・</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職員</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処遇改善加算を取得する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にあたっては、賃金改善等の処遇改善の内容等について、  </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雇用する</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全て</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の福祉・介護</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職員へ周知することが必要です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244377" y="8474244"/>
            <a:ext cx="5164385" cy="603618"/>
          </a:xfrm>
          <a:prstGeom prst="rect">
            <a:avLst/>
          </a:prstGeom>
          <a:noFill/>
          <a:ln>
            <a:solidFill>
              <a:srgbClr val="080808"/>
            </a:solidFill>
            <a:prstDash val="dash"/>
          </a:ln>
        </p:spPr>
        <p:txBody>
          <a:bodyPr wrap="square" tIns="72000" rtlCol="0" anchor="ctr">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「勤続年数」や「経験年数」などに応じて昇給する仕組み</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　「介護福祉士」や「実務者研修修了者」などの取得に応じて昇給する仕組み</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　「実技試験」や「人事評価」などの結果に基づき昇給する仕組み</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1244377" y="8274154"/>
            <a:ext cx="5164385" cy="197991"/>
          </a:xfrm>
          <a:prstGeom prst="rect">
            <a:avLst/>
          </a:prstGeom>
          <a:noFill/>
          <a:ln w="9525">
            <a:solidFill>
              <a:srgbClr val="080808"/>
            </a:solidFill>
          </a:ln>
        </p:spPr>
        <p:style>
          <a:lnRef idx="2">
            <a:schemeClr val="accent1">
              <a:shade val="50000"/>
            </a:schemeClr>
          </a:lnRef>
          <a:fillRef idx="1">
            <a:schemeClr val="accent1"/>
          </a:fillRef>
          <a:effectRef idx="0">
            <a:schemeClr val="accent1"/>
          </a:effectRef>
          <a:fontRef idx="minor">
            <a:schemeClr val="lt1"/>
          </a:fontRef>
        </p:style>
        <p:txBody>
          <a:bodyPr vert="horz" tIns="72000" rtlCol="0" anchor="ctr"/>
          <a:lstStyle/>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による昇給の仕組みの例</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3" name="直線矢印コネクタ 42"/>
          <p:cNvCxnSpPr/>
          <p:nvPr/>
        </p:nvCxnSpPr>
        <p:spPr>
          <a:xfrm flipH="1" flipV="1">
            <a:off x="3601555" y="5027208"/>
            <a:ext cx="2210" cy="310062"/>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0" y="125958"/>
            <a:ext cx="622959" cy="276999"/>
          </a:xfrm>
          <a:prstGeom prst="rect">
            <a:avLst/>
          </a:prstGeom>
          <a:noFill/>
        </p:spPr>
        <p:txBody>
          <a:bodyPr wrap="square" rtlCol="0">
            <a:spAutoFit/>
          </a:bodyPr>
          <a:lstStyle/>
          <a:p>
            <a:r>
              <a:rPr kumimoji="1" lang="ja-JP" altLang="en-US" dirty="0" smtClean="0"/>
              <a:t>別紙５</a:t>
            </a:r>
            <a:endParaRPr kumimoji="1" lang="ja-JP" altLang="en-US" dirty="0"/>
          </a:p>
        </p:txBody>
      </p:sp>
      <p:sp>
        <p:nvSpPr>
          <p:cNvPr id="12" name="正方形/長方形 11"/>
          <p:cNvSpPr/>
          <p:nvPr/>
        </p:nvSpPr>
        <p:spPr>
          <a:xfrm>
            <a:off x="50" y="2780178"/>
            <a:ext cx="6848425" cy="4781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lvl="0" indent="-88900">
              <a:lnSpc>
                <a:spcPts val="1400"/>
              </a:lnSpc>
            </a:pP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年４月から新設される「加算</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」を取得すれば</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福祉・介護職員１人当たり</a:t>
            </a:r>
            <a:r>
              <a:rPr lang="ja-JP" altLang="en-US"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月額３万７千円相当</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の加算</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が受け取れます。従来の加算</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を取得している場合は、月額平均１万円相当の増となります。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フッター プレースホルダー 26"/>
          <p:cNvSpPr>
            <a:spLocks noGrp="1"/>
          </p:cNvSpPr>
          <p:nvPr>
            <p:ph type="ftr" sz="quarter" idx="11"/>
          </p:nvPr>
        </p:nvSpPr>
        <p:spPr>
          <a:xfrm>
            <a:off x="2460316" y="10130319"/>
            <a:ext cx="2280285" cy="202718"/>
          </a:xfrm>
        </p:spPr>
        <p:txBody>
          <a:bodyPr/>
          <a:lstStyle/>
          <a:p>
            <a:pPr>
              <a:defRPr/>
            </a:pPr>
            <a:r>
              <a:rPr lang="en-US" altLang="ja-JP" sz="1200" dirty="0" smtClean="0">
                <a:solidFill>
                  <a:schemeClr val="tx1"/>
                </a:solidFill>
                <a:latin typeface="ＭＳ ゴシック" panose="020B0609070205080204" pitchFamily="49" charset="-128"/>
                <a:ea typeface="ＭＳ ゴシック" panose="020B0609070205080204" pitchFamily="49" charset="-128"/>
              </a:rPr>
              <a:t>29</a:t>
            </a:r>
            <a:endParaRPr lang="en-US" altLang="ja-JP" sz="12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29155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正方形/長方形 87"/>
          <p:cNvSpPr/>
          <p:nvPr/>
        </p:nvSpPr>
        <p:spPr>
          <a:xfrm>
            <a:off x="504106" y="1507828"/>
            <a:ext cx="6254600" cy="2808000"/>
          </a:xfrm>
          <a:prstGeom prst="rect">
            <a:avLst/>
          </a:prstGeom>
          <a:solidFill>
            <a:srgbClr val="FFFFCC"/>
          </a:solidFill>
        </p:spPr>
        <p:txBody>
          <a:bodyPr wrap="square" lIns="72000" tIns="108000" rIns="72000" bIns="36000">
            <a:spAutoFit/>
          </a:bodyPr>
          <a:lstStyle/>
          <a:p>
            <a:pPr marL="273050" lvl="0" indent="-9525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639254" y="1725804"/>
            <a:ext cx="2241116" cy="2481840"/>
          </a:xfrm>
          <a:prstGeom prst="rect">
            <a:avLst/>
          </a:prstGeom>
        </p:spPr>
        <p:txBody>
          <a:bodyPr wrap="square" lIns="95637" tIns="47819" rIns="95637" bIns="47819">
            <a:spAutoFit/>
          </a:bodyPr>
          <a:lstStyle/>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を取得した事業者は</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福祉・介護職員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の研修機会の確保や雇用管理の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改善などと</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ともに</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算定額に相当</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する賃金改善を実施する必要があります</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endPar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事業者は都道府県などに加算の届出をした上で、加算請求は国保連に行う必要があります。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支払の委託を受けた国保連は事業者に加算（報酬）を支払い、事業者は福祉・介護職員の賃金改善を行います。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194118" y="6946573"/>
            <a:ext cx="5170528" cy="307777"/>
          </a:xfrm>
          <a:prstGeom prst="rect">
            <a:avLst/>
          </a:prstGeom>
        </p:spPr>
        <p:txBody>
          <a:bodyPr wrap="square">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＜福祉・</a:t>
            </a:r>
            <a:r>
              <a:rPr lang="zh-TW"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加算を</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まだ取得していない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247581" y="9035812"/>
            <a:ext cx="6724606" cy="859653"/>
          </a:xfrm>
          <a:prstGeom prst="rect">
            <a:avLst/>
          </a:prstGeom>
          <a:ln w="28575">
            <a:solidFill>
              <a:srgbClr val="FF9900"/>
            </a:solidFill>
          </a:ln>
        </p:spPr>
        <p:style>
          <a:lnRef idx="2">
            <a:schemeClr val="accent5"/>
          </a:lnRef>
          <a:fillRef idx="1">
            <a:schemeClr val="lt1"/>
          </a:fillRef>
          <a:effectRef idx="0">
            <a:schemeClr val="accent5"/>
          </a:effectRef>
          <a:fontRef idx="minor">
            <a:schemeClr val="dk1"/>
          </a:fontRef>
        </p:style>
        <p:txBody>
          <a:bodyPr wrap="square" lIns="72000" tIns="72000" rIns="72000" bIns="36000">
            <a:spAutoFit/>
          </a:bodyPr>
          <a:lstStyle/>
          <a:p>
            <a:pPr lvl="0"/>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お問い合わせ先：</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各自治体ごとに適宜記載し、</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ご</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活用ください</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144066" y="497499"/>
            <a:ext cx="6939663" cy="367210"/>
          </a:xfrm>
          <a:prstGeom prst="rect">
            <a:avLst/>
          </a:prstGeom>
          <a:ln w="28575">
            <a:solidFill>
              <a:srgbClr val="FF6600"/>
            </a:solidFill>
          </a:ln>
        </p:spPr>
        <p:txBody>
          <a:bodyPr wrap="square" lIns="72000" tIns="72000" rIns="36000" bIns="36000">
            <a:spAutoFit/>
          </a:bodyPr>
          <a:lstStyle/>
          <a:p>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の目的</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324086" y="898883"/>
            <a:ext cx="7044602" cy="523220"/>
          </a:xfrm>
          <a:prstGeom prst="rect">
            <a:avLst/>
          </a:prstGeom>
        </p:spPr>
        <p:txBody>
          <a:bodyPr wrap="square">
            <a:spAutoFit/>
          </a:bodyPr>
          <a:lstStyle/>
          <a:p>
            <a:pPr marL="361950" indent="-361950"/>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A3</a:t>
            </a:r>
            <a:r>
              <a:rPr lang="ja-JP" altLang="en-US" sz="1600" b="1" dirty="0" err="1"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の安定的</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な処遇改善を図るための</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環境整備ととも</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職員の賃金改善</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に充てること</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を目的に創設された加算です</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9" name="正方形/長方形 108"/>
          <p:cNvSpPr/>
          <p:nvPr/>
        </p:nvSpPr>
        <p:spPr>
          <a:xfrm>
            <a:off x="421678" y="5004735"/>
            <a:ext cx="6527144" cy="452688"/>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年４月１日から新設される</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」を取得すると、更に月額</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平均</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１万円相当、</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福祉・介護職員の方の賃金を上げる</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ことができます。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 name="正方形/長方形 110"/>
          <p:cNvSpPr/>
          <p:nvPr/>
        </p:nvSpPr>
        <p:spPr>
          <a:xfrm>
            <a:off x="547525" y="5524263"/>
            <a:ext cx="5573205" cy="1041311"/>
          </a:xfrm>
          <a:prstGeom prst="rect">
            <a:avLst/>
          </a:prstGeom>
        </p:spPr>
        <p:txBody>
          <a:bodyPr wrap="square">
            <a:spAutoFit/>
          </a:bodyPr>
          <a:lstStyle/>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◆新設される加算</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を取得するに</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は、従来の加算</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の要件に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加えて、</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Ⅲ</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を充たす（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及び職場環境等</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要件を全て充たす）ことが必要　　</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となります。</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◆加算の申請</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は、福祉・介護職員処遇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計画書</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給与規程などの必要書類を、</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必要があります。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 name="正方形/長方形 116"/>
          <p:cNvSpPr/>
          <p:nvPr/>
        </p:nvSpPr>
        <p:spPr>
          <a:xfrm>
            <a:off x="194118" y="4665514"/>
            <a:ext cx="7186752" cy="307777"/>
          </a:xfrm>
          <a:prstGeom prst="rect">
            <a:avLst/>
          </a:prstGeom>
        </p:spPr>
        <p:txBody>
          <a:bodyPr wrap="square">
            <a:spAutoFit/>
          </a:bodyPr>
          <a:lstStyle/>
          <a:p>
            <a:pPr lvl="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＜従来の福祉・</a:t>
            </a:r>
            <a:r>
              <a:rPr lang="zh-TW"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を取得している場合＞ </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2" name="正方形/長方形 121"/>
          <p:cNvSpPr/>
          <p:nvPr/>
        </p:nvSpPr>
        <p:spPr>
          <a:xfrm>
            <a:off x="421677" y="7261270"/>
            <a:ext cx="6550509" cy="451406"/>
          </a:xfrm>
          <a:prstGeom prst="rect">
            <a:avLst/>
          </a:prstGeom>
        </p:spPr>
        <p:txBody>
          <a:bodyPr wrap="square">
            <a:spAutoFit/>
          </a:bodyPr>
          <a:lstStyle/>
          <a:p>
            <a:pPr lvl="0">
              <a:lnSpc>
                <a:spcPts val="14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の取得に</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よって</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、これまでよりも福祉・介護職員の方への賃金を増やすことができます。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あなたの事業所が算定要件を満たしているかどうか確認してみてください。</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 name="正方形/長方形 122"/>
          <p:cNvSpPr/>
          <p:nvPr/>
        </p:nvSpPr>
        <p:spPr>
          <a:xfrm>
            <a:off x="547525" y="7811056"/>
            <a:ext cx="6263994" cy="451406"/>
          </a:xfrm>
          <a:prstGeom prst="rect">
            <a:avLst/>
          </a:prstGeom>
        </p:spPr>
        <p:txBody>
          <a:bodyPr wrap="square">
            <a:spAutoFit/>
          </a:bodyPr>
          <a:lstStyle/>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◆加算の算定要件</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の確認と申請には、福祉・介護職員処遇改善計画書と、</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就業規則・給与規程などの必要書類</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、都道府県知事などへ届け出る必要があります。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 name="グループ化 3"/>
          <p:cNvGrpSpPr/>
          <p:nvPr/>
        </p:nvGrpSpPr>
        <p:grpSpPr>
          <a:xfrm>
            <a:off x="2898385" y="1698342"/>
            <a:ext cx="4050437" cy="2365770"/>
            <a:chOff x="1812475" y="2584725"/>
            <a:chExt cx="4050437" cy="2365770"/>
          </a:xfrm>
        </p:grpSpPr>
        <p:cxnSp>
          <p:nvCxnSpPr>
            <p:cNvPr id="25" name="直線矢印コネクタ 24"/>
            <p:cNvCxnSpPr/>
            <p:nvPr/>
          </p:nvCxnSpPr>
          <p:spPr>
            <a:xfrm>
              <a:off x="3271574" y="3319371"/>
              <a:ext cx="1223996" cy="0"/>
            </a:xfrm>
            <a:prstGeom prst="straightConnector1">
              <a:avLst/>
            </a:prstGeom>
            <a:ln w="3175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3397093" y="3103347"/>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①加算</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届出</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7" name="直線矢印コネクタ 66"/>
            <p:cNvCxnSpPr/>
            <p:nvPr/>
          </p:nvCxnSpPr>
          <p:spPr>
            <a:xfrm>
              <a:off x="3271574" y="3845315"/>
              <a:ext cx="1223996" cy="6127"/>
            </a:xfrm>
            <a:prstGeom prst="straightConnector1">
              <a:avLst/>
            </a:prstGeom>
            <a:ln w="3175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1032" name="直線矢印コネクタ 1031"/>
            <p:cNvCxnSpPr/>
            <p:nvPr/>
          </p:nvCxnSpPr>
          <p:spPr>
            <a:xfrm>
              <a:off x="3235430" y="4081603"/>
              <a:ext cx="1224000" cy="3710"/>
            </a:xfrm>
            <a:prstGeom prst="straightConnector1">
              <a:avLst/>
            </a:prstGeom>
            <a:ln w="31750">
              <a:solidFill>
                <a:schemeClr val="tx1"/>
              </a:solidFill>
              <a:headEnd type="arrow" w="med" len="sm"/>
              <a:tailEnd type="none"/>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3397093" y="3648224"/>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②加算請求</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3397093" y="3864248"/>
              <a:ext cx="1000943" cy="258155"/>
            </a:xfrm>
            <a:prstGeom prst="rect">
              <a:avLst/>
            </a:prstGeom>
          </p:spPr>
          <p:txBody>
            <a:bodyPr wrap="square" lIns="95637" tIns="47819" rIns="95637" bIns="47819">
              <a:spAutoFit/>
            </a:bodyPr>
            <a:lstStyle/>
            <a:p>
              <a:pPr lvl="0"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加算支払</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角丸四角形 79"/>
            <p:cNvSpPr/>
            <p:nvPr/>
          </p:nvSpPr>
          <p:spPr>
            <a:xfrm>
              <a:off x="2280969" y="4554451"/>
              <a:ext cx="900000" cy="396044"/>
            </a:xfrm>
            <a:prstGeom prst="roundRect">
              <a:avLst>
                <a:gd name="adj" fmla="val 15461"/>
              </a:avLst>
            </a:prstGeom>
            <a:solidFill>
              <a:schemeClr val="bg1"/>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福祉・介護職員</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フローチャート : 結合子 61"/>
            <p:cNvSpPr/>
            <p:nvPr/>
          </p:nvSpPr>
          <p:spPr>
            <a:xfrm>
              <a:off x="4477213" y="3762443"/>
              <a:ext cx="720000" cy="720000"/>
            </a:xfrm>
            <a:prstGeom prst="flowChartConnector">
              <a:avLst/>
            </a:prstGeom>
            <a:solidFill>
              <a:srgbClr val="C5FFFF"/>
            </a:solidFill>
            <a:ln w="38100">
              <a:solidFill>
                <a:srgbClr val="66FF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500113" y="3953416"/>
              <a:ext cx="670670" cy="276999"/>
            </a:xfrm>
            <a:prstGeom prst="rect">
              <a:avLst/>
            </a:prstGeom>
          </p:spPr>
          <p:txBody>
            <a:bodyPr wrap="square">
              <a:spAutoFit/>
            </a:bodyPr>
            <a:lstStyle/>
            <a:p>
              <a:pPr lvl="0" algn="ctr"/>
              <a:r>
                <a:rPr lang="ja-JP" altLang="en-US" sz="1200" dirty="0" smtClean="0">
                  <a:latin typeface="HGｺﾞｼｯｸM" panose="020B0609000000000000" pitchFamily="49" charset="-128"/>
                  <a:ea typeface="HGｺﾞｼｯｸM" panose="020B0609000000000000" pitchFamily="49" charset="-128"/>
                </a:rPr>
                <a:t>国保連</a:t>
              </a:r>
              <a:endParaRPr lang="en-US" altLang="ja-JP" sz="1200" dirty="0">
                <a:latin typeface="HGｺﾞｼｯｸM" panose="020B0609000000000000" pitchFamily="49" charset="-128"/>
                <a:ea typeface="HGｺﾞｼｯｸM" panose="020B0609000000000000" pitchFamily="49" charset="-128"/>
              </a:endParaRPr>
            </a:p>
          </p:txBody>
        </p:sp>
        <p:sp>
          <p:nvSpPr>
            <p:cNvPr id="57" name="正方形/長方形 56"/>
            <p:cNvSpPr/>
            <p:nvPr/>
          </p:nvSpPr>
          <p:spPr>
            <a:xfrm>
              <a:off x="2155310" y="4176149"/>
              <a:ext cx="1151318" cy="234286"/>
            </a:xfrm>
            <a:prstGeom prst="rect">
              <a:avLst/>
            </a:prstGeom>
            <a:noFill/>
          </p:spPr>
          <p:txBody>
            <a:bodyPr wrap="square" lIns="36000" tIns="36000" rIns="36000" bIns="36000">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④賃金</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の改善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2280969" y="3211459"/>
              <a:ext cx="900000" cy="900000"/>
            </a:xfrm>
            <a:prstGeom prst="roundRect">
              <a:avLst>
                <a:gd name="adj" fmla="val 5760"/>
              </a:avLst>
            </a:prstGeom>
            <a:solidFill>
              <a:schemeClr val="accent5">
                <a:lumMod val="20000"/>
                <a:lumOff val="80000"/>
              </a:schemeClr>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22" name="フローチャート : 結合子 21"/>
            <p:cNvSpPr/>
            <p:nvPr/>
          </p:nvSpPr>
          <p:spPr>
            <a:xfrm>
              <a:off x="4477213" y="2790255"/>
              <a:ext cx="720000" cy="720000"/>
            </a:xfrm>
            <a:prstGeom prst="flowChartConnector">
              <a:avLst/>
            </a:prstGeom>
            <a:solidFill>
              <a:srgbClr val="E1FFE1"/>
            </a:solidFill>
            <a:ln w="38100">
              <a:solidFill>
                <a:srgbClr val="99FF99"/>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正方形/長方形 58"/>
            <p:cNvSpPr/>
            <p:nvPr/>
          </p:nvSpPr>
          <p:spPr>
            <a:xfrm>
              <a:off x="4507252" y="2934271"/>
              <a:ext cx="762049" cy="481542"/>
            </a:xfrm>
            <a:prstGeom prst="rect">
              <a:avLst/>
            </a:prstGeom>
          </p:spPr>
          <p:txBody>
            <a:bodyPr wrap="square">
              <a:spAutoFit/>
            </a:bodyPr>
            <a:lstStyle/>
            <a:p>
              <a:pPr lvl="0">
                <a:lnSpc>
                  <a:spcPts val="1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950" dirty="0" smtClean="0">
                  <a:latin typeface="メイリオ" panose="020B0604030504040204" pitchFamily="50" charset="-128"/>
                  <a:ea typeface="メイリオ" panose="020B0604030504040204" pitchFamily="50" charset="-128"/>
                  <a:cs typeface="メイリオ" panose="020B0604030504040204" pitchFamily="50" charset="-128"/>
                </a:rPr>
                <a:t> または</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市町村</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フローチャート : 組合せ 2"/>
            <p:cNvSpPr/>
            <p:nvPr/>
          </p:nvSpPr>
          <p:spPr>
            <a:xfrm>
              <a:off x="2580582" y="4374431"/>
              <a:ext cx="294808" cy="144016"/>
            </a:xfrm>
            <a:prstGeom prst="flowChartMerge">
              <a:avLst/>
            </a:prstGeom>
            <a:solidFill>
              <a:schemeClr val="bg1">
                <a:lumMod val="65000"/>
              </a:schemeClr>
            </a:solidFill>
            <a:ln w="2540">
              <a:solidFill>
                <a:schemeClr val="tx1"/>
              </a:solidFill>
              <a:prstDash val="sysDot"/>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1812475" y="2584725"/>
              <a:ext cx="1723549"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＜加算の届出の流れ＞</a:t>
              </a:r>
              <a:endParaRPr lang="ja-JP" altLang="en-US" dirty="0"/>
            </a:p>
          </p:txBody>
        </p:sp>
        <p:cxnSp>
          <p:nvCxnSpPr>
            <p:cNvPr id="5" name="直線矢印コネクタ 4"/>
            <p:cNvCxnSpPr/>
            <p:nvPr/>
          </p:nvCxnSpPr>
          <p:spPr>
            <a:xfrm>
              <a:off x="4819606" y="3510335"/>
              <a:ext cx="0" cy="231042"/>
            </a:xfrm>
            <a:prstGeom prst="straightConnector1">
              <a:avLst/>
            </a:prstGeom>
            <a:ln w="3175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4711594" y="3515156"/>
              <a:ext cx="1151318" cy="211203"/>
            </a:xfrm>
            <a:prstGeom prst="rect">
              <a:avLst/>
            </a:prstGeom>
            <a:noFill/>
          </p:spPr>
          <p:txBody>
            <a:bodyPr wrap="square" lIns="36000" tIns="36000" rIns="36000" bIns="36000">
              <a:spAutoFit/>
            </a:bodyPr>
            <a:lstStyle/>
            <a:p>
              <a:pPr lvl="0"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支払の</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委託</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8" name="正方形/長方形 37"/>
          <p:cNvSpPr/>
          <p:nvPr/>
        </p:nvSpPr>
        <p:spPr>
          <a:xfrm>
            <a:off x="455905" y="8316449"/>
            <a:ext cx="5268781" cy="271869"/>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詳しく</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は各自治体</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の障害福祉</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サービスの</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担当部署</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お問い合わせ</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ください。</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06791" y="5422533"/>
            <a:ext cx="1102335" cy="113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7504" y="7650084"/>
            <a:ext cx="1224756" cy="1224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フッター プレースホルダー 5"/>
          <p:cNvSpPr>
            <a:spLocks noGrp="1"/>
          </p:cNvSpPr>
          <p:nvPr>
            <p:ph type="ftr" sz="quarter" idx="11"/>
          </p:nvPr>
        </p:nvSpPr>
        <p:spPr>
          <a:xfrm>
            <a:off x="2460316" y="10063062"/>
            <a:ext cx="2280285" cy="269975"/>
          </a:xfrm>
        </p:spPr>
        <p:txBody>
          <a:bodyPr/>
          <a:lstStyle/>
          <a:p>
            <a:pPr>
              <a:defRPr/>
            </a:pPr>
            <a:r>
              <a:rPr lang="en-US" altLang="ja-JP" sz="1200" dirty="0" smtClean="0">
                <a:solidFill>
                  <a:schemeClr val="tx1"/>
                </a:solidFill>
                <a:latin typeface="ＭＳ ゴシック" panose="020B0609070205080204" pitchFamily="49" charset="-128"/>
                <a:ea typeface="ＭＳ ゴシック" panose="020B0609070205080204" pitchFamily="49" charset="-128"/>
              </a:rPr>
              <a:t>30</a:t>
            </a:r>
            <a:endParaRPr lang="en-US" altLang="ja-JP" sz="12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9478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85BD659-8FC1-461D-9E77-440D19DCB08C}">
  <ds:schemaRefs>
    <ds:schemaRef ds:uri="http://purl.org/dc/terms/"/>
    <ds:schemaRef ds:uri="http://purl.org/dc/dcmitype/"/>
    <ds:schemaRef ds:uri="http://www.w3.org/XML/1998/namespace"/>
    <ds:schemaRef ds:uri="http://schemas.openxmlformats.org/package/2006/metadata/core-properties"/>
    <ds:schemaRef ds:uri="fb02c745-2821-438e-a9f3-36f365a5b5fa"/>
    <ds:schemaRef ds:uri="http://schemas.microsoft.com/office/2006/documentManagement/types"/>
    <ds:schemaRef ds:uri="http://purl.org/dc/elements/1.1/"/>
    <ds:schemaRef ds:uri="8B97BE19-CDDD-400E-817A-CFDD13F7EC12"/>
    <ds:schemaRef ds:uri="http://schemas.microsoft.com/office/2006/metadata/properties"/>
  </ds:schemaRefs>
</ds:datastoreItem>
</file>

<file path=customXml/itemProps2.xml><?xml version="1.0" encoding="utf-8"?>
<ds:datastoreItem xmlns:ds="http://schemas.openxmlformats.org/officeDocument/2006/customXml" ds:itemID="{8B03A5C5-56C0-41AA-AB58-68C8E2C97C7D}">
  <ds:schemaRefs>
    <ds:schemaRef ds:uri="http://schemas.microsoft.com/sharepoint/v3/contenttype/forms"/>
  </ds:schemaRefs>
</ds:datastoreItem>
</file>

<file path=customXml/itemProps3.xml><?xml version="1.0" encoding="utf-8"?>
<ds:datastoreItem xmlns:ds="http://schemas.openxmlformats.org/officeDocument/2006/customXml" ds:itemID="{D5C99136-BDFC-46F9-9CDB-9E23EC3C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49114</TotalTime>
  <Words>761</Words>
  <Application>Microsoft Office PowerPoint</Application>
  <PresentationFormat>ユーザー設定</PresentationFormat>
  <Paragraphs>145</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厚生労働省本省</dc:creator>
  <cp:lastModifiedBy>厚生労働省ネットワークシステム</cp:lastModifiedBy>
  <cp:revision>2539</cp:revision>
  <cp:lastPrinted>2017-03-13T07:38:40Z</cp:lastPrinted>
  <dcterms:created xsi:type="dcterms:W3CDTF">2004-06-11T10:04:30Z</dcterms:created>
  <dcterms:modified xsi:type="dcterms:W3CDTF">2017-03-13T07:53:51Z</dcterms:modified>
</cp:coreProperties>
</file>